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312" r:id="rId2"/>
    <p:sldId id="330" r:id="rId3"/>
    <p:sldId id="326" r:id="rId4"/>
    <p:sldId id="257" r:id="rId5"/>
    <p:sldId id="327" r:id="rId6"/>
    <p:sldId id="328" r:id="rId7"/>
    <p:sldId id="287" r:id="rId8"/>
    <p:sldId id="325" r:id="rId9"/>
    <p:sldId id="258" r:id="rId10"/>
    <p:sldId id="288" r:id="rId11"/>
    <p:sldId id="260" r:id="rId12"/>
    <p:sldId id="289" r:id="rId13"/>
    <p:sldId id="290" r:id="rId14"/>
    <p:sldId id="291" r:id="rId15"/>
    <p:sldId id="292" r:id="rId16"/>
    <p:sldId id="293" r:id="rId17"/>
    <p:sldId id="294" r:id="rId18"/>
    <p:sldId id="295" r:id="rId19"/>
    <p:sldId id="321" r:id="rId20"/>
    <p:sldId id="297" r:id="rId21"/>
    <p:sldId id="298" r:id="rId22"/>
    <p:sldId id="299" r:id="rId23"/>
    <p:sldId id="322" r:id="rId24"/>
    <p:sldId id="301" r:id="rId25"/>
    <p:sldId id="304" r:id="rId26"/>
    <p:sldId id="305" r:id="rId27"/>
    <p:sldId id="323" r:id="rId28"/>
    <p:sldId id="303" r:id="rId29"/>
    <p:sldId id="307" r:id="rId30"/>
    <p:sldId id="308" r:id="rId31"/>
    <p:sldId id="309" r:id="rId32"/>
    <p:sldId id="318" r:id="rId33"/>
    <p:sldId id="319" r:id="rId34"/>
    <p:sldId id="320" r:id="rId35"/>
    <p:sldId id="331" r:id="rId36"/>
    <p:sldId id="329" r:id="rId37"/>
    <p:sldId id="333" r:id="rId38"/>
  </p:sldIdLst>
  <p:sldSz cx="18288000" cy="10287000"/>
  <p:notesSz cx="6858000" cy="9144000"/>
  <p:embeddedFontLst>
    <p:embeddedFont>
      <p:font typeface="Mistral" panose="03090702030407020403" pitchFamily="66"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AF8627-9C73-456B-B127-FADF86468B14}">
          <p14:sldIdLst>
            <p14:sldId id="312"/>
            <p14:sldId id="330"/>
            <p14:sldId id="326"/>
            <p14:sldId id="257"/>
            <p14:sldId id="327"/>
            <p14:sldId id="328"/>
            <p14:sldId id="287"/>
            <p14:sldId id="325"/>
            <p14:sldId id="258"/>
            <p14:sldId id="288"/>
            <p14:sldId id="260"/>
            <p14:sldId id="289"/>
            <p14:sldId id="290"/>
            <p14:sldId id="291"/>
            <p14:sldId id="292"/>
            <p14:sldId id="293"/>
            <p14:sldId id="294"/>
            <p14:sldId id="295"/>
            <p14:sldId id="321"/>
            <p14:sldId id="297"/>
            <p14:sldId id="298"/>
            <p14:sldId id="299"/>
            <p14:sldId id="322"/>
            <p14:sldId id="301"/>
            <p14:sldId id="304"/>
            <p14:sldId id="305"/>
            <p14:sldId id="323"/>
            <p14:sldId id="303"/>
            <p14:sldId id="307"/>
            <p14:sldId id="308"/>
            <p14:sldId id="309"/>
          </p14:sldIdLst>
        </p14:section>
        <p14:section name="Untitled Section" id="{965DD147-369F-4E90-A3D8-1AF1FF44EBE9}">
          <p14:sldIdLst>
            <p14:sldId id="318"/>
            <p14:sldId id="319"/>
            <p14:sldId id="320"/>
            <p14:sldId id="331"/>
            <p14:sldId id="329"/>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3203" autoAdjust="0"/>
  </p:normalViewPr>
  <p:slideViewPr>
    <p:cSldViewPr>
      <p:cViewPr varScale="1">
        <p:scale>
          <a:sx n="51" d="100"/>
          <a:sy n="51" d="100"/>
        </p:scale>
        <p:origin x="677" y="67"/>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2D09B5-3C4E-4AE8-BFEC-09615638318E}" type="datetimeFigureOut">
              <a:rPr lang="en-US" smtClean="0"/>
              <a:t>12/27/2025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CBA225-F471-4983-9653-6D0BDCF2A68F}" type="slidenum">
              <a:rPr lang="en-US" smtClean="0"/>
              <a:t>‹#›</a:t>
            </a:fld>
            <a:endParaRPr lang="en-US"/>
          </a:p>
        </p:txBody>
      </p:sp>
    </p:spTree>
    <p:extLst>
      <p:ext uri="{BB962C8B-B14F-4D97-AF65-F5344CB8AC3E}">
        <p14:creationId xmlns:p14="http://schemas.microsoft.com/office/powerpoint/2010/main" val="1031673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CBA225-F471-4983-9653-6D0BDCF2A68F}" type="slidenum">
              <a:rPr lang="en-US" smtClean="0"/>
              <a:t>18</a:t>
            </a:fld>
            <a:endParaRPr lang="en-US"/>
          </a:p>
        </p:txBody>
      </p:sp>
    </p:spTree>
    <p:extLst>
      <p:ext uri="{BB962C8B-B14F-4D97-AF65-F5344CB8AC3E}">
        <p14:creationId xmlns:p14="http://schemas.microsoft.com/office/powerpoint/2010/main" val="243142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6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3.png"/><Relationship Id="rId7" Type="http://schemas.openxmlformats.org/officeDocument/2006/relationships/image" Target="../media/image37.png"/><Relationship Id="rId12"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svg"/><Relationship Id="rId4" Type="http://schemas.openxmlformats.org/officeDocument/2006/relationships/image" Target="../media/image10.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3.png"/><Relationship Id="rId4" Type="http://schemas.openxmlformats.org/officeDocument/2006/relationships/image" Target="../media/image11.sv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3.png"/><Relationship Id="rId7" Type="http://schemas.openxmlformats.org/officeDocument/2006/relationships/image" Target="../media/image11.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8.png"/><Relationship Id="rId5" Type="http://schemas.openxmlformats.org/officeDocument/2006/relationships/image" Target="../media/image45.png"/><Relationship Id="rId10" Type="http://schemas.openxmlformats.org/officeDocument/2006/relationships/image" Target="../media/image5.png"/><Relationship Id="rId4" Type="http://schemas.openxmlformats.org/officeDocument/2006/relationships/image" Target="../media/image44.png"/><Relationship Id="rId9"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47.png"/><Relationship Id="rId7"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4.png"/><Relationship Id="rId10" Type="http://schemas.openxmlformats.org/officeDocument/2006/relationships/image" Target="../media/image8.png"/><Relationship Id="rId4" Type="http://schemas.openxmlformats.org/officeDocument/2006/relationships/image" Target="../media/image48.pn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8.png"/><Relationship Id="rId3" Type="http://schemas.openxmlformats.org/officeDocument/2006/relationships/image" Target="../media/image50.svg"/><Relationship Id="rId7" Type="http://schemas.openxmlformats.org/officeDocument/2006/relationships/image" Target="../media/image54.png"/><Relationship Id="rId12" Type="http://schemas.openxmlformats.org/officeDocument/2006/relationships/image" Target="../media/image5.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11.svg"/><Relationship Id="rId5" Type="http://schemas.openxmlformats.org/officeDocument/2006/relationships/image" Target="../media/image52.svg"/><Relationship Id="rId15" Type="http://schemas.openxmlformats.org/officeDocument/2006/relationships/image" Target="../media/image4.svg"/><Relationship Id="rId10" Type="http://schemas.openxmlformats.org/officeDocument/2006/relationships/image" Target="../media/image10.pn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1.png"/><Relationship Id="rId7" Type="http://schemas.openxmlformats.org/officeDocument/2006/relationships/image" Target="../media/image60.png"/><Relationship Id="rId12" Type="http://schemas.openxmlformats.org/officeDocument/2006/relationships/image" Target="../media/image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5.png"/><Relationship Id="rId5" Type="http://schemas.openxmlformats.org/officeDocument/2006/relationships/image" Target="../media/image58.png"/><Relationship Id="rId10" Type="http://schemas.openxmlformats.org/officeDocument/2006/relationships/image" Target="../media/image4.svg"/><Relationship Id="rId4" Type="http://schemas.openxmlformats.org/officeDocument/2006/relationships/image" Target="../media/image52.sv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11.svg"/><Relationship Id="rId12" Type="http://schemas.openxmlformats.org/officeDocument/2006/relationships/image" Target="../media/image8.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png"/><Relationship Id="rId5" Type="http://schemas.openxmlformats.org/officeDocument/2006/relationships/image" Target="../media/image64.png"/><Relationship Id="rId10" Type="http://schemas.openxmlformats.org/officeDocument/2006/relationships/image" Target="../media/image4.svg"/><Relationship Id="rId4" Type="http://schemas.openxmlformats.org/officeDocument/2006/relationships/image" Target="../media/image63.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1.png"/><Relationship Id="rId7" Type="http://schemas.openxmlformats.org/officeDocument/2006/relationships/image" Target="../media/image68.png"/><Relationship Id="rId12"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7.svg"/><Relationship Id="rId11" Type="http://schemas.openxmlformats.org/officeDocument/2006/relationships/image" Target="../media/image5.png"/><Relationship Id="rId5" Type="http://schemas.openxmlformats.org/officeDocument/2006/relationships/image" Target="../media/image66.png"/><Relationship Id="rId10" Type="http://schemas.openxmlformats.org/officeDocument/2006/relationships/image" Target="../media/image4.svg"/><Relationship Id="rId4" Type="http://schemas.openxmlformats.org/officeDocument/2006/relationships/image" Target="../media/image52.sv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0.png"/><Relationship Id="rId7"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5.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7.png"/><Relationship Id="rId7" Type="http://schemas.openxmlformats.org/officeDocument/2006/relationships/image" Target="../media/image61.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8.png"/><Relationship Id="rId5" Type="http://schemas.openxmlformats.org/officeDocument/2006/relationships/image" Target="../media/image79.png"/><Relationship Id="rId10" Type="http://schemas.openxmlformats.org/officeDocument/2006/relationships/image" Target="../media/image5.png"/><Relationship Id="rId4" Type="http://schemas.openxmlformats.org/officeDocument/2006/relationships/image" Target="../media/image78.png"/><Relationship Id="rId9" Type="http://schemas.openxmlformats.org/officeDocument/2006/relationships/image" Target="../media/image4.sv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1.png"/><Relationship Id="rId7" Type="http://schemas.openxmlformats.org/officeDocument/2006/relationships/image" Target="../media/image85.jpe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svg"/><Relationship Id="rId11" Type="http://schemas.openxmlformats.org/officeDocument/2006/relationships/image" Target="../media/image8.png"/><Relationship Id="rId5" Type="http://schemas.openxmlformats.org/officeDocument/2006/relationships/image" Target="../media/image83.png"/><Relationship Id="rId10" Type="http://schemas.openxmlformats.org/officeDocument/2006/relationships/image" Target="../media/image5.png"/><Relationship Id="rId4" Type="http://schemas.openxmlformats.org/officeDocument/2006/relationships/image" Target="../media/image82.png"/><Relationship Id="rId9" Type="http://schemas.openxmlformats.org/officeDocument/2006/relationships/image" Target="../media/image4.svg"/></Relationships>
</file>

<file path=ppt/slides/_rels/slide2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8.png"/><Relationship Id="rId3" Type="http://schemas.openxmlformats.org/officeDocument/2006/relationships/image" Target="../media/image66.png"/><Relationship Id="rId7" Type="http://schemas.openxmlformats.org/officeDocument/2006/relationships/image" Target="../media/image89.png"/><Relationship Id="rId12" Type="http://schemas.openxmlformats.org/officeDocument/2006/relationships/image" Target="../media/image94.svg"/><Relationship Id="rId17" Type="http://schemas.openxmlformats.org/officeDocument/2006/relationships/image" Target="../media/image5.png"/><Relationship Id="rId2" Type="http://schemas.openxmlformats.org/officeDocument/2006/relationships/image" Target="../media/image86.png"/><Relationship Id="rId16" Type="http://schemas.openxmlformats.org/officeDocument/2006/relationships/image" Target="../media/image11.svg"/><Relationship Id="rId1" Type="http://schemas.openxmlformats.org/officeDocument/2006/relationships/slideLayout" Target="../slideLayouts/slideLayout7.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10.png"/><Relationship Id="rId10" Type="http://schemas.openxmlformats.org/officeDocument/2006/relationships/image" Target="../media/image92.svg"/><Relationship Id="rId4" Type="http://schemas.openxmlformats.org/officeDocument/2006/relationships/image" Target="../media/image67.svg"/><Relationship Id="rId9" Type="http://schemas.openxmlformats.org/officeDocument/2006/relationships/image" Target="../media/image91.png"/><Relationship Id="rId14" Type="http://schemas.openxmlformats.org/officeDocument/2006/relationships/image" Target="../media/image96.svg"/></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0.png"/><Relationship Id="rId7" Type="http://schemas.openxmlformats.org/officeDocument/2006/relationships/image" Target="../media/image102.jpe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1.png"/><Relationship Id="rId4" Type="http://schemas.openxmlformats.org/officeDocument/2006/relationships/image" Target="../media/image12.png"/><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4.png"/><Relationship Id="rId7" Type="http://schemas.openxmlformats.org/officeDocument/2006/relationships/image" Target="../media/image108.sv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 Id="rId9"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60.png"/><Relationship Id="rId12" Type="http://schemas.openxmlformats.org/officeDocument/2006/relationships/image" Target="../media/image4.sv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3.png"/><Relationship Id="rId5" Type="http://schemas.openxmlformats.org/officeDocument/2006/relationships/image" Target="../media/image111.png"/><Relationship Id="rId10" Type="http://schemas.openxmlformats.org/officeDocument/2006/relationships/image" Target="../media/image67.svg"/><Relationship Id="rId4" Type="http://schemas.openxmlformats.org/officeDocument/2006/relationships/image" Target="../media/image110.png"/><Relationship Id="rId9" Type="http://schemas.openxmlformats.org/officeDocument/2006/relationships/image" Target="../media/image66.png"/><Relationship Id="rId14"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4.png"/><Relationship Id="rId7" Type="http://schemas.openxmlformats.org/officeDocument/2006/relationships/image" Target="../media/image4.sv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16.png"/><Relationship Id="rId7" Type="http://schemas.openxmlformats.org/officeDocument/2006/relationships/image" Target="../media/image3.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18.png"/><Relationship Id="rId10" Type="http://schemas.openxmlformats.org/officeDocument/2006/relationships/image" Target="../media/image8.png"/><Relationship Id="rId4" Type="http://schemas.openxmlformats.org/officeDocument/2006/relationships/image" Target="../media/image117.png"/><Relationship Id="rId9"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5.png"/><Relationship Id="rId7" Type="http://schemas.openxmlformats.org/officeDocument/2006/relationships/image" Target="../media/image3.png"/><Relationship Id="rId2"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sv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22.png"/><Relationship Id="rId7" Type="http://schemas.openxmlformats.org/officeDocument/2006/relationships/image" Target="../media/image3.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7.png"/><Relationship Id="rId10" Type="http://schemas.openxmlformats.org/officeDocument/2006/relationships/image" Target="../media/image8.png"/><Relationship Id="rId4" Type="http://schemas.openxmlformats.org/officeDocument/2006/relationships/image" Target="../media/image123.png"/><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6.png"/><Relationship Id="rId7" Type="http://schemas.openxmlformats.org/officeDocument/2006/relationships/image" Target="../media/image11.svg"/><Relationship Id="rId12" Type="http://schemas.openxmlformats.org/officeDocument/2006/relationships/image" Target="../media/image8.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png"/><Relationship Id="rId5" Type="http://schemas.openxmlformats.org/officeDocument/2006/relationships/image" Target="../media/image128.svg"/><Relationship Id="rId10" Type="http://schemas.openxmlformats.org/officeDocument/2006/relationships/image" Target="../media/image4.svg"/><Relationship Id="rId4" Type="http://schemas.openxmlformats.org/officeDocument/2006/relationships/image" Target="../media/image127.png"/><Relationship Id="rId9"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1.png"/><Relationship Id="rId7" Type="http://schemas.openxmlformats.org/officeDocument/2006/relationships/image" Target="../media/image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6.png"/></Relationships>
</file>

<file path=ppt/slides/_rels/slide3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3.png"/><Relationship Id="rId7" Type="http://schemas.openxmlformats.org/officeDocument/2006/relationships/image" Target="../media/image4.sv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34.png"/><Relationship Id="rId4" Type="http://schemas.openxmlformats.org/officeDocument/2006/relationships/image" Target="../media/image122.png"/><Relationship Id="rId9"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6.png"/><Relationship Id="rId7" Type="http://schemas.openxmlformats.org/officeDocument/2006/relationships/image" Target="../media/image4.sv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38.svg"/><Relationship Id="rId4" Type="http://schemas.openxmlformats.org/officeDocument/2006/relationships/image" Target="../media/image137.png"/><Relationship Id="rId9" Type="http://schemas.openxmlformats.org/officeDocument/2006/relationships/image" Target="../media/image8.png"/></Relationships>
</file>

<file path=ppt/slides/_rels/slide35.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86.png"/><Relationship Id="rId7" Type="http://schemas.openxmlformats.org/officeDocument/2006/relationships/image" Target="../media/image8.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2.svg"/><Relationship Id="rId7" Type="http://schemas.openxmlformats.org/officeDocument/2006/relationships/image" Target="../media/image5.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43.png"/></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8.png"/><Relationship Id="rId7" Type="http://schemas.openxmlformats.org/officeDocument/2006/relationships/image" Target="../media/image148.sv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8.png"/><Relationship Id="rId5" Type="http://schemas.openxmlformats.org/officeDocument/2006/relationships/image" Target="../media/image146.png"/><Relationship Id="rId10" Type="http://schemas.openxmlformats.org/officeDocument/2006/relationships/image" Target="../media/image5.png"/><Relationship Id="rId4" Type="http://schemas.openxmlformats.org/officeDocument/2006/relationships/image" Target="../media/image145.png"/><Relationship Id="rId9"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png"/><Relationship Id="rId5" Type="http://schemas.openxmlformats.org/officeDocument/2006/relationships/image" Target="../media/image13.pn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5.png"/><Relationship Id="rId3" Type="http://schemas.openxmlformats.org/officeDocument/2006/relationships/image" Target="../media/image11.svg"/><Relationship Id="rId7" Type="http://schemas.openxmlformats.org/officeDocument/2006/relationships/image" Target="../media/image22.png"/><Relationship Id="rId12"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3.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7.png"/><Relationship Id="rId7"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8.png"/><Relationship Id="rId4" Type="http://schemas.openxmlformats.org/officeDocument/2006/relationships/image" Target="../media/image28.sv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1.svg"/><Relationship Id="rId7" Type="http://schemas.openxmlformats.org/officeDocument/2006/relationships/image" Target="../media/image33.png"/><Relationship Id="rId12"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5.png"/><Relationship Id="rId5" Type="http://schemas.openxmlformats.org/officeDocument/2006/relationships/image" Target="../media/image32.png"/><Relationship Id="rId10" Type="http://schemas.openxmlformats.org/officeDocument/2006/relationships/image" Target="../media/image4.svg"/><Relationship Id="rId4" Type="http://schemas.openxmlformats.org/officeDocument/2006/relationships/image" Target="../media/image31.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35C4F55-78CB-69B2-670A-840EC95C80C2}"/>
              </a:ext>
            </a:extLst>
          </p:cNvPr>
          <p:cNvSpPr txBox="1"/>
          <p:nvPr/>
        </p:nvSpPr>
        <p:spPr>
          <a:xfrm>
            <a:off x="13487400" y="6896100"/>
            <a:ext cx="5029200" cy="4031873"/>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PRESENTED BY:</a:t>
            </a:r>
          </a:p>
          <a:p>
            <a:r>
              <a:rPr lang="en-US" sz="4000" b="1" dirty="0">
                <a:latin typeface="Times New Roman" panose="02020603050405020304" pitchFamily="18" charset="0"/>
                <a:cs typeface="Times New Roman" panose="02020603050405020304" pitchFamily="18" charset="0"/>
              </a:rPr>
              <a:t>T.YAMINI</a:t>
            </a:r>
          </a:p>
          <a:p>
            <a:r>
              <a:rPr lang="en-US" sz="4000" b="1" dirty="0">
                <a:latin typeface="Times New Roman" panose="02020603050405020304" pitchFamily="18" charset="0"/>
                <a:cs typeface="Times New Roman" panose="02020603050405020304" pitchFamily="18" charset="0"/>
              </a:rPr>
              <a:t>CH.HEMADIVYA</a:t>
            </a:r>
          </a:p>
          <a:p>
            <a:r>
              <a:rPr lang="en-US" sz="4000" b="1" dirty="0">
                <a:latin typeface="Times New Roman" panose="02020603050405020304" pitchFamily="18" charset="0"/>
                <a:cs typeface="Times New Roman" panose="02020603050405020304" pitchFamily="18" charset="0"/>
              </a:rPr>
              <a:t>G.SUPRIYA</a:t>
            </a:r>
          </a:p>
          <a:p>
            <a:endParaRPr lang="en-US" sz="4800" b="1" dirty="0">
              <a:latin typeface="Mistral" panose="03090702030407020403" pitchFamily="66" charset="0"/>
              <a:cs typeface="MV Boli" panose="02000500030200090000" pitchFamily="2" charset="0"/>
            </a:endParaRPr>
          </a:p>
          <a:p>
            <a:endParaRPr lang="en-IN" sz="4800" b="1" dirty="0">
              <a:latin typeface="Mistral" panose="03090702030407020403" pitchFamily="66" charset="0"/>
              <a:cs typeface="MV Boli" panose="02000500030200090000" pitchFamily="2" charset="0"/>
            </a:endParaRPr>
          </a:p>
        </p:txBody>
      </p:sp>
      <p:sp>
        <p:nvSpPr>
          <p:cNvPr id="2" name="Title 1">
            <a:extLst>
              <a:ext uri="{FF2B5EF4-FFF2-40B4-BE49-F238E27FC236}">
                <a16:creationId xmlns:a16="http://schemas.microsoft.com/office/drawing/2014/main" id="{EBFD26BC-5E08-804D-0C74-645E2123B2C0}"/>
              </a:ext>
            </a:extLst>
          </p:cNvPr>
          <p:cNvSpPr>
            <a:spLocks noGrp="1"/>
          </p:cNvSpPr>
          <p:nvPr>
            <p:ph type="title"/>
          </p:nvPr>
        </p:nvSpPr>
        <p:spPr>
          <a:xfrm>
            <a:off x="1" y="1028700"/>
            <a:ext cx="17391294" cy="3649078"/>
          </a:xfrm>
        </p:spPr>
        <p:txBody>
          <a:bodyPr>
            <a:normAutofit/>
          </a:bodyPr>
          <a:lstStyle/>
          <a:p>
            <a:r>
              <a:rPr lang="en-US" sz="5300" b="1" dirty="0">
                <a:latin typeface="Times New Roman" panose="02020603050405020304" pitchFamily="18" charset="0"/>
                <a:cs typeface="Times New Roman" panose="02020603050405020304" pitchFamily="18" charset="0"/>
              </a:rPr>
              <a:t>Restaurant &amp; Consumer Data Analysis</a:t>
            </a:r>
            <a:br>
              <a:rPr lang="en-US" b="1" dirty="0"/>
            </a:br>
            <a:endParaRPr lang="en-US" dirty="0"/>
          </a:p>
        </p:txBody>
      </p:sp>
      <p:pic>
        <p:nvPicPr>
          <p:cNvPr id="4" name="Picture 3" descr="A group of people holding phones and a plate of food&#10;&#10;AI-generated content may be incorrect.">
            <a:extLst>
              <a:ext uri="{FF2B5EF4-FFF2-40B4-BE49-F238E27FC236}">
                <a16:creationId xmlns:a16="http://schemas.microsoft.com/office/drawing/2014/main" id="{2113DB03-4C59-B373-65ED-BF365193CFCD}"/>
              </a:ext>
            </a:extLst>
          </p:cNvPr>
          <p:cNvPicPr>
            <a:picLocks noChangeAspect="1"/>
          </p:cNvPicPr>
          <p:nvPr/>
        </p:nvPicPr>
        <p:blipFill>
          <a:blip r:embed="rId2"/>
          <a:stretch>
            <a:fillRect/>
          </a:stretch>
        </p:blipFill>
        <p:spPr>
          <a:xfrm>
            <a:off x="762001" y="3316632"/>
            <a:ext cx="8915400" cy="5914713"/>
          </a:xfrm>
          <a:prstGeom prst="rect">
            <a:avLst/>
          </a:prstGeom>
        </p:spPr>
      </p:pic>
      <p:sp>
        <p:nvSpPr>
          <p:cNvPr id="3" name="Freeform 7">
            <a:extLst>
              <a:ext uri="{FF2B5EF4-FFF2-40B4-BE49-F238E27FC236}">
                <a16:creationId xmlns:a16="http://schemas.microsoft.com/office/drawing/2014/main" id="{33945646-EA18-B970-0583-0035487E7008}"/>
              </a:ext>
            </a:extLst>
          </p:cNvPr>
          <p:cNvSpPr/>
          <p:nvPr/>
        </p:nvSpPr>
        <p:spPr>
          <a:xfrm>
            <a:off x="16500396" y="3810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3">
              <a:alphaModFix amt="22000"/>
              <a:extLst>
                <a:ext uri="{96DAC541-7B7A-43D3-8B79-37D633B846F1}">
                  <asvg:svgBlip xmlns:asvg="http://schemas.microsoft.com/office/drawing/2016/SVG/main" r:embed="rId4"/>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5" name="Picture 4" descr="data science course training in india hyderabad by innomatics research labs  (Ebook) - Read free for 30 days">
            <a:extLst>
              <a:ext uri="{FF2B5EF4-FFF2-40B4-BE49-F238E27FC236}">
                <a16:creationId xmlns:a16="http://schemas.microsoft.com/office/drawing/2014/main" id="{9B4A81C2-B79D-A125-7964-B762DB5E21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2193"/>
          <a:stretch>
            <a:fillRect/>
          </a:stretch>
        </p:blipFill>
        <p:spPr bwMode="auto">
          <a:xfrm>
            <a:off x="5816801" y="317603"/>
            <a:ext cx="6669313" cy="116856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me - Innomatics Research Labs">
            <a:extLst>
              <a:ext uri="{FF2B5EF4-FFF2-40B4-BE49-F238E27FC236}">
                <a16:creationId xmlns:a16="http://schemas.microsoft.com/office/drawing/2014/main" id="{E73250B9-0E4B-336F-AE8F-8E80902237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0255" y="89271"/>
            <a:ext cx="1625229" cy="162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728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717363C-3549-196F-B773-078CA3E62419}"/>
              </a:ext>
            </a:extLst>
          </p:cNvPr>
          <p:cNvSpPr/>
          <p:nvPr/>
        </p:nvSpPr>
        <p:spPr>
          <a:xfrm>
            <a:off x="11517246" y="5054785"/>
            <a:ext cx="6683507" cy="4381500"/>
          </a:xfrm>
          <a:custGeom>
            <a:avLst/>
            <a:gdLst/>
            <a:ahLst/>
            <a:cxnLst/>
            <a:rect l="l" t="t" r="r" b="b"/>
            <a:pathLst>
              <a:path w="9207944" h="8229600">
                <a:moveTo>
                  <a:pt x="0" y="0"/>
                </a:moveTo>
                <a:lnTo>
                  <a:pt x="9207944" y="0"/>
                </a:lnTo>
                <a:lnTo>
                  <a:pt x="9207944" y="8229600"/>
                </a:lnTo>
                <a:lnTo>
                  <a:pt x="0" y="8229600"/>
                </a:lnTo>
                <a:lnTo>
                  <a:pt x="0" y="0"/>
                </a:lnTo>
                <a:close/>
              </a:path>
            </a:pathLst>
          </a:custGeom>
          <a:blipFill>
            <a:blip r:embed="rId2"/>
            <a:stretch>
              <a:fillRect/>
            </a:stretch>
          </a:blipFill>
        </p:spPr>
        <p:txBody>
          <a:bodyPr/>
          <a:lstStyle/>
          <a:p>
            <a:endParaRPr lang="en-US"/>
          </a:p>
        </p:txBody>
      </p:sp>
      <p:sp>
        <p:nvSpPr>
          <p:cNvPr id="3" name="Freeform 8">
            <a:extLst>
              <a:ext uri="{FF2B5EF4-FFF2-40B4-BE49-F238E27FC236}">
                <a16:creationId xmlns:a16="http://schemas.microsoft.com/office/drawing/2014/main" id="{BB951D2A-8C6F-A749-7CFB-FE446C50907E}"/>
              </a:ext>
            </a:extLst>
          </p:cNvPr>
          <p:cNvSpPr/>
          <p:nvPr/>
        </p:nvSpPr>
        <p:spPr>
          <a:xfrm rot="788733" flipH="1">
            <a:off x="17422085" y="437870"/>
            <a:ext cx="888664" cy="1198872"/>
          </a:xfrm>
          <a:custGeom>
            <a:avLst/>
            <a:gdLst/>
            <a:ahLst/>
            <a:cxnLst/>
            <a:rect l="l" t="t" r="r" b="b"/>
            <a:pathLst>
              <a:path w="888664" h="1198872">
                <a:moveTo>
                  <a:pt x="888664" y="0"/>
                </a:moveTo>
                <a:lnTo>
                  <a:pt x="0" y="0"/>
                </a:lnTo>
                <a:lnTo>
                  <a:pt x="0" y="1198872"/>
                </a:lnTo>
                <a:lnTo>
                  <a:pt x="888664" y="1198872"/>
                </a:lnTo>
                <a:lnTo>
                  <a:pt x="888664" y="0"/>
                </a:lnTo>
                <a:close/>
              </a:path>
            </a:pathLst>
          </a:custGeom>
          <a:blipFill>
            <a:blip r:embed="rId3"/>
            <a:stretch>
              <a:fillRect/>
            </a:stretch>
          </a:blipFill>
        </p:spPr>
        <p:txBody>
          <a:bodyPr/>
          <a:lstStyle/>
          <a:p>
            <a:endParaRPr lang="en-US"/>
          </a:p>
        </p:txBody>
      </p:sp>
      <p:sp>
        <p:nvSpPr>
          <p:cNvPr id="4" name="Freeform 8">
            <a:extLst>
              <a:ext uri="{FF2B5EF4-FFF2-40B4-BE49-F238E27FC236}">
                <a16:creationId xmlns:a16="http://schemas.microsoft.com/office/drawing/2014/main" id="{EE21EE8E-6DD9-D66F-FAB0-EF2F12A71FEF}"/>
              </a:ext>
            </a:extLst>
          </p:cNvPr>
          <p:cNvSpPr/>
          <p:nvPr/>
        </p:nvSpPr>
        <p:spPr>
          <a:xfrm rot="788733" flipH="1">
            <a:off x="16682304" y="85345"/>
            <a:ext cx="888664" cy="1198872"/>
          </a:xfrm>
          <a:custGeom>
            <a:avLst/>
            <a:gdLst/>
            <a:ahLst/>
            <a:cxnLst/>
            <a:rect l="l" t="t" r="r" b="b"/>
            <a:pathLst>
              <a:path w="888664" h="1198872">
                <a:moveTo>
                  <a:pt x="888664" y="0"/>
                </a:moveTo>
                <a:lnTo>
                  <a:pt x="0" y="0"/>
                </a:lnTo>
                <a:lnTo>
                  <a:pt x="0" y="1198872"/>
                </a:lnTo>
                <a:lnTo>
                  <a:pt x="888664" y="1198872"/>
                </a:lnTo>
                <a:lnTo>
                  <a:pt x="888664" y="0"/>
                </a:lnTo>
                <a:close/>
              </a:path>
            </a:pathLst>
          </a:custGeom>
          <a:blipFill>
            <a:blip r:embed="rId3"/>
            <a:stretch>
              <a:fillRect/>
            </a:stretch>
          </a:blipFill>
        </p:spPr>
        <p:txBody>
          <a:bodyPr/>
          <a:lstStyle/>
          <a:p>
            <a:endParaRPr lang="en-US"/>
          </a:p>
        </p:txBody>
      </p:sp>
      <p:sp>
        <p:nvSpPr>
          <p:cNvPr id="5" name="Freeform 6">
            <a:extLst>
              <a:ext uri="{FF2B5EF4-FFF2-40B4-BE49-F238E27FC236}">
                <a16:creationId xmlns:a16="http://schemas.microsoft.com/office/drawing/2014/main" id="{7D822136-24BB-016E-F5FD-DC2670908898}"/>
              </a:ext>
            </a:extLst>
          </p:cNvPr>
          <p:cNvSpPr/>
          <p:nvPr/>
        </p:nvSpPr>
        <p:spPr>
          <a:xfrm rot="5400000" flipH="1">
            <a:off x="14686572" y="-528727"/>
            <a:ext cx="3733799" cy="4105453"/>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9">
            <a:extLst>
              <a:ext uri="{FF2B5EF4-FFF2-40B4-BE49-F238E27FC236}">
                <a16:creationId xmlns:a16="http://schemas.microsoft.com/office/drawing/2014/main" id="{E3F15601-75E6-1F83-9497-4E80D30D0138}"/>
              </a:ext>
            </a:extLst>
          </p:cNvPr>
          <p:cNvSpPr/>
          <p:nvPr/>
        </p:nvSpPr>
        <p:spPr>
          <a:xfrm>
            <a:off x="15446508" y="183598"/>
            <a:ext cx="940347" cy="1026300"/>
          </a:xfrm>
          <a:custGeom>
            <a:avLst/>
            <a:gdLst/>
            <a:ahLst/>
            <a:cxnLst/>
            <a:rect l="l" t="t" r="r" b="b"/>
            <a:pathLst>
              <a:path w="940347" h="1026300">
                <a:moveTo>
                  <a:pt x="0" y="0"/>
                </a:moveTo>
                <a:lnTo>
                  <a:pt x="940347" y="0"/>
                </a:lnTo>
                <a:lnTo>
                  <a:pt x="940347" y="1026300"/>
                </a:lnTo>
                <a:lnTo>
                  <a:pt x="0" y="1026300"/>
                </a:lnTo>
                <a:lnTo>
                  <a:pt x="0" y="0"/>
                </a:lnTo>
                <a:close/>
              </a:path>
            </a:pathLst>
          </a:custGeom>
          <a:blipFill>
            <a:blip r:embed="rId6"/>
            <a:stretch>
              <a:fillRect/>
            </a:stretch>
          </a:blipFill>
        </p:spPr>
        <p:txBody>
          <a:bodyPr/>
          <a:lstStyle/>
          <a:p>
            <a:endParaRPr lang="en-US"/>
          </a:p>
        </p:txBody>
      </p:sp>
      <p:sp>
        <p:nvSpPr>
          <p:cNvPr id="10" name="TextBox 9">
            <a:extLst>
              <a:ext uri="{FF2B5EF4-FFF2-40B4-BE49-F238E27FC236}">
                <a16:creationId xmlns:a16="http://schemas.microsoft.com/office/drawing/2014/main" id="{4C0E3E3B-8592-403D-0640-1881064C4BB2}"/>
              </a:ext>
            </a:extLst>
          </p:cNvPr>
          <p:cNvSpPr txBox="1"/>
          <p:nvPr/>
        </p:nvSpPr>
        <p:spPr>
          <a:xfrm>
            <a:off x="457201" y="2439162"/>
            <a:ext cx="17978232" cy="523220"/>
          </a:xfrm>
          <a:prstGeom prst="rect">
            <a:avLst/>
          </a:prstGeom>
          <a:noFill/>
        </p:spPr>
        <p:txBody>
          <a:bodyPr wrap="square">
            <a:spAutoFit/>
          </a:bodyPr>
          <a:lstStyle/>
          <a:p>
            <a:r>
              <a:rPr lang="en-US" sz="2800" b="1" i="0" u="none" strike="noStrike" dirty="0">
                <a:solidFill>
                  <a:srgbClr val="1A1C1E"/>
                </a:solidFill>
                <a:effectLst/>
                <a:latin typeface="Arial" panose="020B0604020202020204" pitchFamily="34" charset="0"/>
              </a:rPr>
              <a:t>2.Find the </a:t>
            </a:r>
            <a:r>
              <a:rPr lang="en-US" sz="2800" b="1" i="0" u="none" strike="noStrike" dirty="0" err="1">
                <a:solidFill>
                  <a:srgbClr val="1A1C1E"/>
                </a:solidFill>
                <a:effectLst/>
                <a:latin typeface="Arial" panose="020B0604020202020204" pitchFamily="34" charset="0"/>
              </a:rPr>
              <a:t>Consumer_ID</a:t>
            </a:r>
            <a:r>
              <a:rPr lang="en-US" sz="2800" b="1" i="0" u="none" strike="noStrike" dirty="0">
                <a:solidFill>
                  <a:srgbClr val="1A1C1E"/>
                </a:solidFill>
                <a:effectLst/>
                <a:latin typeface="Arial" panose="020B0604020202020204" pitchFamily="34" charset="0"/>
              </a:rPr>
              <a:t>, Age, and Occupation of all consumers who are 'Students' AND are 'Smokers'.</a:t>
            </a:r>
            <a:endParaRPr lang="en-IN" sz="2800" b="1" dirty="0"/>
          </a:p>
        </p:txBody>
      </p:sp>
      <p:pic>
        <p:nvPicPr>
          <p:cNvPr id="12" name="Picture 11" descr="A close-up of words&#10;&#10;AI-generated content may be incorrect.">
            <a:extLst>
              <a:ext uri="{FF2B5EF4-FFF2-40B4-BE49-F238E27FC236}">
                <a16:creationId xmlns:a16="http://schemas.microsoft.com/office/drawing/2014/main" id="{54354917-CF21-2975-BFA9-E2D0000C9412}"/>
              </a:ext>
            </a:extLst>
          </p:cNvPr>
          <p:cNvPicPr>
            <a:picLocks noChangeAspect="1"/>
          </p:cNvPicPr>
          <p:nvPr/>
        </p:nvPicPr>
        <p:blipFill>
          <a:blip r:embed="rId7"/>
          <a:stretch>
            <a:fillRect/>
          </a:stretch>
        </p:blipFill>
        <p:spPr>
          <a:xfrm>
            <a:off x="2514600" y="3896401"/>
            <a:ext cx="7660748" cy="1747373"/>
          </a:xfrm>
          <a:prstGeom prst="rect">
            <a:avLst/>
          </a:prstGeom>
        </p:spPr>
      </p:pic>
      <p:pic>
        <p:nvPicPr>
          <p:cNvPr id="14" name="Picture 13" descr="A screenshot of a table&#10;&#10;AI-generated content may be incorrect.">
            <a:extLst>
              <a:ext uri="{FF2B5EF4-FFF2-40B4-BE49-F238E27FC236}">
                <a16:creationId xmlns:a16="http://schemas.microsoft.com/office/drawing/2014/main" id="{7B99AADF-C5A4-A044-DA5E-37FB9859A6C2}"/>
              </a:ext>
            </a:extLst>
          </p:cNvPr>
          <p:cNvPicPr>
            <a:picLocks noChangeAspect="1"/>
          </p:cNvPicPr>
          <p:nvPr/>
        </p:nvPicPr>
        <p:blipFill>
          <a:blip r:embed="rId8"/>
          <a:stretch>
            <a:fillRect/>
          </a:stretch>
        </p:blipFill>
        <p:spPr>
          <a:xfrm>
            <a:off x="2514600" y="6171438"/>
            <a:ext cx="5029200" cy="3352800"/>
          </a:xfrm>
          <a:prstGeom prst="rect">
            <a:avLst/>
          </a:prstGeom>
        </p:spPr>
      </p:pic>
      <p:grpSp>
        <p:nvGrpSpPr>
          <p:cNvPr id="15" name="Group 12">
            <a:extLst>
              <a:ext uri="{FF2B5EF4-FFF2-40B4-BE49-F238E27FC236}">
                <a16:creationId xmlns:a16="http://schemas.microsoft.com/office/drawing/2014/main" id="{9C0156A6-EEE1-FF0B-CC21-8C1FE9B0D832}"/>
              </a:ext>
            </a:extLst>
          </p:cNvPr>
          <p:cNvGrpSpPr/>
          <p:nvPr/>
        </p:nvGrpSpPr>
        <p:grpSpPr>
          <a:xfrm rot="-737361">
            <a:off x="385001" y="674997"/>
            <a:ext cx="414693" cy="251352"/>
            <a:chOff x="0" y="0"/>
            <a:chExt cx="706120" cy="427990"/>
          </a:xfrm>
        </p:grpSpPr>
        <p:sp>
          <p:nvSpPr>
            <p:cNvPr id="16" name="Freeform 13">
              <a:extLst>
                <a:ext uri="{FF2B5EF4-FFF2-40B4-BE49-F238E27FC236}">
                  <a16:creationId xmlns:a16="http://schemas.microsoft.com/office/drawing/2014/main" id="{392BE7D8-A0DC-079E-DB9F-17BF8914420C}"/>
                </a:ext>
              </a:extLst>
            </p:cNvPr>
            <p:cNvSpPr/>
            <p:nvPr/>
          </p:nvSpPr>
          <p:spPr>
            <a:xfrm>
              <a:off x="50311" y="50476"/>
              <a:ext cx="605454" cy="325684"/>
            </a:xfrm>
            <a:custGeom>
              <a:avLst/>
              <a:gdLst/>
              <a:ahLst/>
              <a:cxnLst/>
              <a:rect l="l" t="t" r="r" b="b"/>
              <a:pathLst>
                <a:path w="605454" h="325684">
                  <a:moveTo>
                    <a:pt x="461499" y="325444"/>
                  </a:moveTo>
                  <a:cubicBezTo>
                    <a:pt x="61449" y="209874"/>
                    <a:pt x="43669" y="204794"/>
                    <a:pt x="28429" y="187014"/>
                  </a:cubicBezTo>
                  <a:cubicBezTo>
                    <a:pt x="13189" y="170504"/>
                    <a:pt x="1759" y="143834"/>
                    <a:pt x="489" y="122244"/>
                  </a:cubicBezTo>
                  <a:cubicBezTo>
                    <a:pt x="-2051" y="99384"/>
                    <a:pt x="5569" y="71444"/>
                    <a:pt x="16999" y="52394"/>
                  </a:cubicBezTo>
                  <a:cubicBezTo>
                    <a:pt x="28429" y="33344"/>
                    <a:pt x="55099" y="15564"/>
                    <a:pt x="72879" y="6674"/>
                  </a:cubicBezTo>
                  <a:cubicBezTo>
                    <a:pt x="84309" y="1594"/>
                    <a:pt x="94469" y="-946"/>
                    <a:pt x="108439" y="324"/>
                  </a:cubicBezTo>
                  <a:cubicBezTo>
                    <a:pt x="127489" y="324"/>
                    <a:pt x="157969" y="7944"/>
                    <a:pt x="177019" y="20644"/>
                  </a:cubicBezTo>
                  <a:cubicBezTo>
                    <a:pt x="194799" y="33344"/>
                    <a:pt x="212579" y="56204"/>
                    <a:pt x="218929" y="77794"/>
                  </a:cubicBezTo>
                  <a:cubicBezTo>
                    <a:pt x="225279" y="99384"/>
                    <a:pt x="222739" y="131134"/>
                    <a:pt x="217659" y="150184"/>
                  </a:cubicBezTo>
                  <a:cubicBezTo>
                    <a:pt x="213849" y="162884"/>
                    <a:pt x="208769" y="171774"/>
                    <a:pt x="199879" y="181934"/>
                  </a:cubicBezTo>
                  <a:cubicBezTo>
                    <a:pt x="187179" y="195904"/>
                    <a:pt x="157969" y="213684"/>
                    <a:pt x="140189" y="220034"/>
                  </a:cubicBezTo>
                  <a:cubicBezTo>
                    <a:pt x="126219" y="225114"/>
                    <a:pt x="117329" y="226384"/>
                    <a:pt x="103359" y="223844"/>
                  </a:cubicBezTo>
                  <a:cubicBezTo>
                    <a:pt x="84309" y="221304"/>
                    <a:pt x="55099" y="211144"/>
                    <a:pt x="37319" y="195904"/>
                  </a:cubicBezTo>
                  <a:cubicBezTo>
                    <a:pt x="20809" y="180664"/>
                    <a:pt x="6839" y="156534"/>
                    <a:pt x="1759" y="133674"/>
                  </a:cubicBezTo>
                  <a:cubicBezTo>
                    <a:pt x="-2051" y="112084"/>
                    <a:pt x="1759" y="82874"/>
                    <a:pt x="10649" y="62554"/>
                  </a:cubicBezTo>
                  <a:cubicBezTo>
                    <a:pt x="20809" y="42234"/>
                    <a:pt x="44939" y="21914"/>
                    <a:pt x="61449" y="11754"/>
                  </a:cubicBezTo>
                  <a:cubicBezTo>
                    <a:pt x="72879" y="4134"/>
                    <a:pt x="81769" y="1594"/>
                    <a:pt x="95739" y="324"/>
                  </a:cubicBezTo>
                  <a:cubicBezTo>
                    <a:pt x="119869" y="-946"/>
                    <a:pt x="151619" y="5404"/>
                    <a:pt x="193529" y="14294"/>
                  </a:cubicBezTo>
                  <a:cubicBezTo>
                    <a:pt x="270999" y="29534"/>
                    <a:pt x="460229" y="81604"/>
                    <a:pt x="519919" y="105734"/>
                  </a:cubicBezTo>
                  <a:cubicBezTo>
                    <a:pt x="544049" y="114624"/>
                    <a:pt x="554209" y="118434"/>
                    <a:pt x="568179" y="131134"/>
                  </a:cubicBezTo>
                  <a:cubicBezTo>
                    <a:pt x="583419" y="147644"/>
                    <a:pt x="599929" y="180664"/>
                    <a:pt x="603739" y="203524"/>
                  </a:cubicBezTo>
                  <a:cubicBezTo>
                    <a:pt x="607549" y="222574"/>
                    <a:pt x="605009" y="240354"/>
                    <a:pt x="596119" y="256864"/>
                  </a:cubicBezTo>
                  <a:cubicBezTo>
                    <a:pt x="587229" y="278454"/>
                    <a:pt x="564369" y="305124"/>
                    <a:pt x="542779" y="316554"/>
                  </a:cubicBezTo>
                  <a:cubicBezTo>
                    <a:pt x="519919" y="327984"/>
                    <a:pt x="461499" y="325444"/>
                    <a:pt x="461499" y="325444"/>
                  </a:cubicBezTo>
                </a:path>
              </a:pathLst>
            </a:custGeom>
            <a:solidFill>
              <a:srgbClr val="B93919"/>
            </a:solidFill>
            <a:ln cap="sq">
              <a:noFill/>
              <a:prstDash val="solid"/>
              <a:miter/>
            </a:ln>
          </p:spPr>
          <p:txBody>
            <a:bodyPr/>
            <a:lstStyle/>
            <a:p>
              <a:endParaRPr lang="en-US"/>
            </a:p>
          </p:txBody>
        </p:sp>
      </p:grpSp>
      <p:sp>
        <p:nvSpPr>
          <p:cNvPr id="17" name="Freeform 11">
            <a:extLst>
              <a:ext uri="{FF2B5EF4-FFF2-40B4-BE49-F238E27FC236}">
                <a16:creationId xmlns:a16="http://schemas.microsoft.com/office/drawing/2014/main" id="{85D400E7-0042-7B7A-D99D-E84DA6F6E852}"/>
              </a:ext>
            </a:extLst>
          </p:cNvPr>
          <p:cNvSpPr/>
          <p:nvPr/>
        </p:nvSpPr>
        <p:spPr>
          <a:xfrm rot="20862639">
            <a:off x="593745" y="249279"/>
            <a:ext cx="385149" cy="526671"/>
          </a:xfrm>
          <a:custGeom>
            <a:avLst/>
            <a:gdLst/>
            <a:ahLst/>
            <a:cxnLst/>
            <a:rect l="l" t="t" r="r" b="b"/>
            <a:pathLst>
              <a:path w="655813" h="896791">
                <a:moveTo>
                  <a:pt x="440518" y="845472"/>
                </a:moveTo>
                <a:cubicBezTo>
                  <a:pt x="35388" y="230792"/>
                  <a:pt x="6178" y="185072"/>
                  <a:pt x="1098" y="140622"/>
                </a:cubicBezTo>
                <a:cubicBezTo>
                  <a:pt x="-2712" y="110142"/>
                  <a:pt x="3638" y="83472"/>
                  <a:pt x="16338" y="61882"/>
                </a:cubicBezTo>
                <a:cubicBezTo>
                  <a:pt x="29038" y="40292"/>
                  <a:pt x="53168" y="18702"/>
                  <a:pt x="76028" y="9812"/>
                </a:cubicBezTo>
                <a:cubicBezTo>
                  <a:pt x="100158" y="-348"/>
                  <a:pt x="131908" y="-2888"/>
                  <a:pt x="156038" y="3462"/>
                </a:cubicBezTo>
                <a:cubicBezTo>
                  <a:pt x="181438" y="9812"/>
                  <a:pt x="208108" y="31402"/>
                  <a:pt x="223348" y="47912"/>
                </a:cubicBezTo>
                <a:cubicBezTo>
                  <a:pt x="233508" y="58072"/>
                  <a:pt x="238588" y="68232"/>
                  <a:pt x="242398" y="83472"/>
                </a:cubicBezTo>
                <a:cubicBezTo>
                  <a:pt x="248748" y="103792"/>
                  <a:pt x="252558" y="139352"/>
                  <a:pt x="243668" y="162212"/>
                </a:cubicBezTo>
                <a:cubicBezTo>
                  <a:pt x="236048" y="186342"/>
                  <a:pt x="213188" y="213012"/>
                  <a:pt x="196678" y="226982"/>
                </a:cubicBezTo>
                <a:cubicBezTo>
                  <a:pt x="185248" y="237142"/>
                  <a:pt x="175088" y="242222"/>
                  <a:pt x="161118" y="244762"/>
                </a:cubicBezTo>
                <a:cubicBezTo>
                  <a:pt x="139528" y="249842"/>
                  <a:pt x="101428" y="248572"/>
                  <a:pt x="81108" y="242222"/>
                </a:cubicBezTo>
                <a:cubicBezTo>
                  <a:pt x="65868" y="237142"/>
                  <a:pt x="56978" y="232062"/>
                  <a:pt x="45548" y="221902"/>
                </a:cubicBezTo>
                <a:cubicBezTo>
                  <a:pt x="30308" y="206662"/>
                  <a:pt x="8718" y="178722"/>
                  <a:pt x="3638" y="153322"/>
                </a:cubicBezTo>
                <a:cubicBezTo>
                  <a:pt x="-2712" y="129192"/>
                  <a:pt x="-172" y="97442"/>
                  <a:pt x="9988" y="74582"/>
                </a:cubicBezTo>
                <a:cubicBezTo>
                  <a:pt x="20148" y="51722"/>
                  <a:pt x="41738" y="27592"/>
                  <a:pt x="64598" y="14892"/>
                </a:cubicBezTo>
                <a:cubicBezTo>
                  <a:pt x="86188" y="3462"/>
                  <a:pt x="121748" y="-348"/>
                  <a:pt x="143338" y="922"/>
                </a:cubicBezTo>
                <a:cubicBezTo>
                  <a:pt x="158578" y="2192"/>
                  <a:pt x="168738" y="4732"/>
                  <a:pt x="181438" y="13622"/>
                </a:cubicBezTo>
                <a:cubicBezTo>
                  <a:pt x="200488" y="25052"/>
                  <a:pt x="216998" y="42832"/>
                  <a:pt x="237318" y="70772"/>
                </a:cubicBezTo>
                <a:cubicBezTo>
                  <a:pt x="276688" y="124112"/>
                  <a:pt x="322408" y="232062"/>
                  <a:pt x="378288" y="326042"/>
                </a:cubicBezTo>
                <a:cubicBezTo>
                  <a:pt x="451948" y="447962"/>
                  <a:pt x="623398" y="651162"/>
                  <a:pt x="648798" y="740062"/>
                </a:cubicBezTo>
                <a:cubicBezTo>
                  <a:pt x="658958" y="775622"/>
                  <a:pt x="657688" y="798482"/>
                  <a:pt x="647528" y="822612"/>
                </a:cubicBezTo>
                <a:cubicBezTo>
                  <a:pt x="638638" y="846742"/>
                  <a:pt x="614508" y="873412"/>
                  <a:pt x="591648" y="884842"/>
                </a:cubicBezTo>
                <a:cubicBezTo>
                  <a:pt x="568788" y="896272"/>
                  <a:pt x="533228" y="900082"/>
                  <a:pt x="509098" y="893732"/>
                </a:cubicBezTo>
                <a:cubicBezTo>
                  <a:pt x="483698" y="886112"/>
                  <a:pt x="440518" y="845472"/>
                  <a:pt x="440518" y="845472"/>
                </a:cubicBezTo>
              </a:path>
            </a:pathLst>
          </a:custGeom>
          <a:solidFill>
            <a:srgbClr val="B93919"/>
          </a:solidFill>
          <a:ln cap="sq">
            <a:noFill/>
            <a:prstDash val="solid"/>
            <a:miter/>
          </a:ln>
        </p:spPr>
        <p:txBody>
          <a:bodyPr/>
          <a:lstStyle/>
          <a:p>
            <a:endParaRPr lang="en-US"/>
          </a:p>
        </p:txBody>
      </p:sp>
      <p:grpSp>
        <p:nvGrpSpPr>
          <p:cNvPr id="18" name="Group 14">
            <a:extLst>
              <a:ext uri="{FF2B5EF4-FFF2-40B4-BE49-F238E27FC236}">
                <a16:creationId xmlns:a16="http://schemas.microsoft.com/office/drawing/2014/main" id="{0F9B2D3D-A518-D65F-0E62-25776FF6B818}"/>
              </a:ext>
            </a:extLst>
          </p:cNvPr>
          <p:cNvGrpSpPr/>
          <p:nvPr/>
        </p:nvGrpSpPr>
        <p:grpSpPr>
          <a:xfrm rot="-737361">
            <a:off x="1078315" y="162339"/>
            <a:ext cx="284169" cy="479582"/>
            <a:chOff x="0" y="0"/>
            <a:chExt cx="483870" cy="816610"/>
          </a:xfrm>
        </p:grpSpPr>
        <p:sp>
          <p:nvSpPr>
            <p:cNvPr id="19" name="Freeform 15">
              <a:extLst>
                <a:ext uri="{FF2B5EF4-FFF2-40B4-BE49-F238E27FC236}">
                  <a16:creationId xmlns:a16="http://schemas.microsoft.com/office/drawing/2014/main" id="{413B61DA-2B23-C968-D7D8-70C786D8A7E0}"/>
                </a:ext>
              </a:extLst>
            </p:cNvPr>
            <p:cNvSpPr/>
            <p:nvPr/>
          </p:nvSpPr>
          <p:spPr>
            <a:xfrm>
              <a:off x="49141" y="50313"/>
              <a:ext cx="384604" cy="715636"/>
            </a:xfrm>
            <a:custGeom>
              <a:avLst/>
              <a:gdLst/>
              <a:ahLst/>
              <a:cxnLst/>
              <a:rect l="l" t="t" r="r" b="b"/>
              <a:pathLst>
                <a:path w="384604" h="715636">
                  <a:moveTo>
                    <a:pt x="1659" y="564367"/>
                  </a:moveTo>
                  <a:cubicBezTo>
                    <a:pt x="164219" y="62717"/>
                    <a:pt x="169299" y="44937"/>
                    <a:pt x="188349" y="29697"/>
                  </a:cubicBezTo>
                  <a:cubicBezTo>
                    <a:pt x="206129" y="13187"/>
                    <a:pt x="234069" y="1757"/>
                    <a:pt x="256929" y="487"/>
                  </a:cubicBezTo>
                  <a:cubicBezTo>
                    <a:pt x="281059" y="-2053"/>
                    <a:pt x="310269" y="5567"/>
                    <a:pt x="330589" y="18267"/>
                  </a:cubicBezTo>
                  <a:cubicBezTo>
                    <a:pt x="350909" y="32237"/>
                    <a:pt x="369959" y="55097"/>
                    <a:pt x="377579" y="77957"/>
                  </a:cubicBezTo>
                  <a:cubicBezTo>
                    <a:pt x="386469" y="100817"/>
                    <a:pt x="386469" y="131297"/>
                    <a:pt x="380119" y="154157"/>
                  </a:cubicBezTo>
                  <a:cubicBezTo>
                    <a:pt x="372499" y="177017"/>
                    <a:pt x="350909" y="202417"/>
                    <a:pt x="335669" y="215117"/>
                  </a:cubicBezTo>
                  <a:cubicBezTo>
                    <a:pt x="324239" y="224007"/>
                    <a:pt x="312809" y="227817"/>
                    <a:pt x="300109" y="231627"/>
                  </a:cubicBezTo>
                  <a:cubicBezTo>
                    <a:pt x="288679" y="235437"/>
                    <a:pt x="277249" y="237977"/>
                    <a:pt x="262009" y="236707"/>
                  </a:cubicBezTo>
                  <a:cubicBezTo>
                    <a:pt x="241689" y="234167"/>
                    <a:pt x="209939" y="225277"/>
                    <a:pt x="192159" y="210037"/>
                  </a:cubicBezTo>
                  <a:cubicBezTo>
                    <a:pt x="173109" y="194797"/>
                    <a:pt x="157869" y="165587"/>
                    <a:pt x="151519" y="146537"/>
                  </a:cubicBezTo>
                  <a:cubicBezTo>
                    <a:pt x="146439" y="132567"/>
                    <a:pt x="146439" y="122407"/>
                    <a:pt x="147709" y="108437"/>
                  </a:cubicBezTo>
                  <a:cubicBezTo>
                    <a:pt x="151519" y="88117"/>
                    <a:pt x="166759" y="55097"/>
                    <a:pt x="178189" y="38587"/>
                  </a:cubicBezTo>
                  <a:cubicBezTo>
                    <a:pt x="187079" y="27157"/>
                    <a:pt x="197239" y="20807"/>
                    <a:pt x="208669" y="14457"/>
                  </a:cubicBezTo>
                  <a:cubicBezTo>
                    <a:pt x="220099" y="8107"/>
                    <a:pt x="230259" y="3027"/>
                    <a:pt x="244229" y="1757"/>
                  </a:cubicBezTo>
                  <a:cubicBezTo>
                    <a:pt x="264549" y="-783"/>
                    <a:pt x="298839" y="1757"/>
                    <a:pt x="320429" y="11917"/>
                  </a:cubicBezTo>
                  <a:cubicBezTo>
                    <a:pt x="340749" y="23347"/>
                    <a:pt x="362339" y="44937"/>
                    <a:pt x="372499" y="66527"/>
                  </a:cubicBezTo>
                  <a:cubicBezTo>
                    <a:pt x="383929" y="88117"/>
                    <a:pt x="385199" y="110977"/>
                    <a:pt x="382659" y="141457"/>
                  </a:cubicBezTo>
                  <a:cubicBezTo>
                    <a:pt x="378849" y="192257"/>
                    <a:pt x="344559" y="268457"/>
                    <a:pt x="320429" y="340847"/>
                  </a:cubicBezTo>
                  <a:cubicBezTo>
                    <a:pt x="291219" y="431017"/>
                    <a:pt x="255659" y="577067"/>
                    <a:pt x="221369" y="638027"/>
                  </a:cubicBezTo>
                  <a:cubicBezTo>
                    <a:pt x="204859" y="668507"/>
                    <a:pt x="192159" y="688827"/>
                    <a:pt x="169299" y="701527"/>
                  </a:cubicBezTo>
                  <a:cubicBezTo>
                    <a:pt x="147709" y="714227"/>
                    <a:pt x="112149" y="718037"/>
                    <a:pt x="88019" y="714227"/>
                  </a:cubicBezTo>
                  <a:cubicBezTo>
                    <a:pt x="68969" y="711687"/>
                    <a:pt x="52459" y="702797"/>
                    <a:pt x="38489" y="691367"/>
                  </a:cubicBezTo>
                  <a:cubicBezTo>
                    <a:pt x="24519" y="679937"/>
                    <a:pt x="10549" y="664697"/>
                    <a:pt x="4199" y="646917"/>
                  </a:cubicBezTo>
                  <a:cubicBezTo>
                    <a:pt x="-3421" y="624057"/>
                    <a:pt x="1659" y="564367"/>
                    <a:pt x="1659" y="564367"/>
                  </a:cubicBezTo>
                </a:path>
              </a:pathLst>
            </a:custGeom>
            <a:solidFill>
              <a:srgbClr val="B93919"/>
            </a:solidFill>
            <a:ln cap="sq">
              <a:noFill/>
              <a:prstDash val="solid"/>
              <a:miter/>
            </a:ln>
          </p:spPr>
          <p:txBody>
            <a:bodyPr/>
            <a:lstStyle/>
            <a:p>
              <a:endParaRPr lang="en-US"/>
            </a:p>
          </p:txBody>
        </p:sp>
      </p:grpSp>
      <p:sp>
        <p:nvSpPr>
          <p:cNvPr id="6" name="Freeform 7">
            <a:extLst>
              <a:ext uri="{FF2B5EF4-FFF2-40B4-BE49-F238E27FC236}">
                <a16:creationId xmlns:a16="http://schemas.microsoft.com/office/drawing/2014/main" id="{56B8FF62-F7B6-93DF-10F9-04AB0815765C}"/>
              </a:ext>
            </a:extLst>
          </p:cNvPr>
          <p:cNvSpPr/>
          <p:nvPr/>
        </p:nvSpPr>
        <p:spPr>
          <a:xfrm>
            <a:off x="16500396" y="3810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9">
              <a:alphaModFix amt="22000"/>
              <a:extLst>
                <a:ext uri="{96DAC541-7B7A-43D3-8B79-37D633B846F1}">
                  <asvg:svgBlip xmlns:asvg="http://schemas.microsoft.com/office/drawing/2016/SVG/main" r:embed="rId10"/>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7" name="Picture 6" descr="data science course training in india hyderabad by innomatics research labs  (Ebook) - Read free for 30 days">
            <a:extLst>
              <a:ext uri="{FF2B5EF4-FFF2-40B4-BE49-F238E27FC236}">
                <a16:creationId xmlns:a16="http://schemas.microsoft.com/office/drawing/2014/main" id="{BC9B150B-BE9F-4F5F-EF2C-D865DFA8B96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me - Innomatics Research Labs">
            <a:extLst>
              <a:ext uri="{FF2B5EF4-FFF2-40B4-BE49-F238E27FC236}">
                <a16:creationId xmlns:a16="http://schemas.microsoft.com/office/drawing/2014/main" id="{88F3146C-3978-1CC6-D70C-97579D2E027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481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631289" y="-590112"/>
            <a:ext cx="4487874" cy="3837133"/>
          </a:xfrm>
          <a:custGeom>
            <a:avLst/>
            <a:gdLst/>
            <a:ahLst/>
            <a:cxnLst/>
            <a:rect l="l" t="t" r="r" b="b"/>
            <a:pathLst>
              <a:path w="4487874" h="3837133">
                <a:moveTo>
                  <a:pt x="0" y="0"/>
                </a:moveTo>
                <a:lnTo>
                  <a:pt x="4487874" y="0"/>
                </a:lnTo>
                <a:lnTo>
                  <a:pt x="4487874" y="3837133"/>
                </a:lnTo>
                <a:lnTo>
                  <a:pt x="0" y="3837133"/>
                </a:lnTo>
                <a:lnTo>
                  <a:pt x="0" y="0"/>
                </a:lnTo>
                <a:close/>
              </a:path>
            </a:pathLst>
          </a:custGeom>
          <a:blipFill>
            <a:blip r:embed="rId2"/>
            <a:stretch>
              <a:fillRect/>
            </a:stretch>
          </a:blipFill>
        </p:spPr>
        <p:txBody>
          <a:bodyPr/>
          <a:lstStyle/>
          <a:p>
            <a:endParaRPr lang="en-US"/>
          </a:p>
        </p:txBody>
      </p:sp>
      <p:sp>
        <p:nvSpPr>
          <p:cNvPr id="6" name="Freeform 6"/>
          <p:cNvSpPr/>
          <p:nvPr/>
        </p:nvSpPr>
        <p:spPr>
          <a:xfrm rot="5400000" flipH="1">
            <a:off x="13673608" y="333479"/>
            <a:ext cx="5947456" cy="4943653"/>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7" name="Freeform 7"/>
          <p:cNvSpPr/>
          <p:nvPr/>
        </p:nvSpPr>
        <p:spPr>
          <a:xfrm rot="872149">
            <a:off x="16783563" y="3149280"/>
            <a:ext cx="888664" cy="1198872"/>
          </a:xfrm>
          <a:custGeom>
            <a:avLst/>
            <a:gdLst/>
            <a:ahLst/>
            <a:cxnLst/>
            <a:rect l="l" t="t" r="r" b="b"/>
            <a:pathLst>
              <a:path w="888664" h="1198872">
                <a:moveTo>
                  <a:pt x="0" y="0"/>
                </a:moveTo>
                <a:lnTo>
                  <a:pt x="888664" y="0"/>
                </a:lnTo>
                <a:lnTo>
                  <a:pt x="888664" y="1198872"/>
                </a:lnTo>
                <a:lnTo>
                  <a:pt x="0" y="1198872"/>
                </a:lnTo>
                <a:lnTo>
                  <a:pt x="0" y="0"/>
                </a:lnTo>
                <a:close/>
              </a:path>
            </a:pathLst>
          </a:custGeom>
          <a:blipFill>
            <a:blip r:embed="rId5"/>
            <a:stretch>
              <a:fillRect/>
            </a:stretch>
          </a:blipFill>
        </p:spPr>
        <p:txBody>
          <a:bodyPr/>
          <a:lstStyle/>
          <a:p>
            <a:endParaRPr lang="en-US"/>
          </a:p>
        </p:txBody>
      </p:sp>
      <p:sp>
        <p:nvSpPr>
          <p:cNvPr id="8" name="Freeform 8"/>
          <p:cNvSpPr/>
          <p:nvPr/>
        </p:nvSpPr>
        <p:spPr>
          <a:xfrm rot="788733" flipH="1">
            <a:off x="13375303" y="171738"/>
            <a:ext cx="888664" cy="1198872"/>
          </a:xfrm>
          <a:custGeom>
            <a:avLst/>
            <a:gdLst/>
            <a:ahLst/>
            <a:cxnLst/>
            <a:rect l="l" t="t" r="r" b="b"/>
            <a:pathLst>
              <a:path w="888664" h="1198872">
                <a:moveTo>
                  <a:pt x="888664" y="0"/>
                </a:moveTo>
                <a:lnTo>
                  <a:pt x="0" y="0"/>
                </a:lnTo>
                <a:lnTo>
                  <a:pt x="0" y="1198872"/>
                </a:lnTo>
                <a:lnTo>
                  <a:pt x="888664" y="1198872"/>
                </a:lnTo>
                <a:lnTo>
                  <a:pt x="888664" y="0"/>
                </a:lnTo>
                <a:close/>
              </a:path>
            </a:pathLst>
          </a:custGeom>
          <a:blipFill>
            <a:blip r:embed="rId5"/>
            <a:stretch>
              <a:fillRect/>
            </a:stretch>
          </a:blipFill>
        </p:spPr>
        <p:txBody>
          <a:bodyPr/>
          <a:lstStyle/>
          <a:p>
            <a:endParaRPr lang="en-US"/>
          </a:p>
        </p:txBody>
      </p:sp>
      <p:grpSp>
        <p:nvGrpSpPr>
          <p:cNvPr id="10" name="Group 10"/>
          <p:cNvGrpSpPr/>
          <p:nvPr/>
        </p:nvGrpSpPr>
        <p:grpSpPr>
          <a:xfrm rot="-737361">
            <a:off x="736317" y="478851"/>
            <a:ext cx="440798" cy="584001"/>
            <a:chOff x="0" y="0"/>
            <a:chExt cx="750570" cy="994410"/>
          </a:xfrm>
        </p:grpSpPr>
        <p:sp>
          <p:nvSpPr>
            <p:cNvPr id="11" name="Freeform 11"/>
            <p:cNvSpPr/>
            <p:nvPr/>
          </p:nvSpPr>
          <p:spPr>
            <a:xfrm>
              <a:off x="49702" y="49878"/>
              <a:ext cx="655813" cy="896791"/>
            </a:xfrm>
            <a:custGeom>
              <a:avLst/>
              <a:gdLst/>
              <a:ahLst/>
              <a:cxnLst/>
              <a:rect l="l" t="t" r="r" b="b"/>
              <a:pathLst>
                <a:path w="655813" h="896791">
                  <a:moveTo>
                    <a:pt x="440518" y="845472"/>
                  </a:moveTo>
                  <a:cubicBezTo>
                    <a:pt x="35388" y="230792"/>
                    <a:pt x="6178" y="185072"/>
                    <a:pt x="1098" y="140622"/>
                  </a:cubicBezTo>
                  <a:cubicBezTo>
                    <a:pt x="-2712" y="110142"/>
                    <a:pt x="3638" y="83472"/>
                    <a:pt x="16338" y="61882"/>
                  </a:cubicBezTo>
                  <a:cubicBezTo>
                    <a:pt x="29038" y="40292"/>
                    <a:pt x="53168" y="18702"/>
                    <a:pt x="76028" y="9812"/>
                  </a:cubicBezTo>
                  <a:cubicBezTo>
                    <a:pt x="100158" y="-348"/>
                    <a:pt x="131908" y="-2888"/>
                    <a:pt x="156038" y="3462"/>
                  </a:cubicBezTo>
                  <a:cubicBezTo>
                    <a:pt x="181438" y="9812"/>
                    <a:pt x="208108" y="31402"/>
                    <a:pt x="223348" y="47912"/>
                  </a:cubicBezTo>
                  <a:cubicBezTo>
                    <a:pt x="233508" y="58072"/>
                    <a:pt x="238588" y="68232"/>
                    <a:pt x="242398" y="83472"/>
                  </a:cubicBezTo>
                  <a:cubicBezTo>
                    <a:pt x="248748" y="103792"/>
                    <a:pt x="252558" y="139352"/>
                    <a:pt x="243668" y="162212"/>
                  </a:cubicBezTo>
                  <a:cubicBezTo>
                    <a:pt x="236048" y="186342"/>
                    <a:pt x="213188" y="213012"/>
                    <a:pt x="196678" y="226982"/>
                  </a:cubicBezTo>
                  <a:cubicBezTo>
                    <a:pt x="185248" y="237142"/>
                    <a:pt x="175088" y="242222"/>
                    <a:pt x="161118" y="244762"/>
                  </a:cubicBezTo>
                  <a:cubicBezTo>
                    <a:pt x="139528" y="249842"/>
                    <a:pt x="101428" y="248572"/>
                    <a:pt x="81108" y="242222"/>
                  </a:cubicBezTo>
                  <a:cubicBezTo>
                    <a:pt x="65868" y="237142"/>
                    <a:pt x="56978" y="232062"/>
                    <a:pt x="45548" y="221902"/>
                  </a:cubicBezTo>
                  <a:cubicBezTo>
                    <a:pt x="30308" y="206662"/>
                    <a:pt x="8718" y="178722"/>
                    <a:pt x="3638" y="153322"/>
                  </a:cubicBezTo>
                  <a:cubicBezTo>
                    <a:pt x="-2712" y="129192"/>
                    <a:pt x="-172" y="97442"/>
                    <a:pt x="9988" y="74582"/>
                  </a:cubicBezTo>
                  <a:cubicBezTo>
                    <a:pt x="20148" y="51722"/>
                    <a:pt x="41738" y="27592"/>
                    <a:pt x="64598" y="14892"/>
                  </a:cubicBezTo>
                  <a:cubicBezTo>
                    <a:pt x="86188" y="3462"/>
                    <a:pt x="121748" y="-348"/>
                    <a:pt x="143338" y="922"/>
                  </a:cubicBezTo>
                  <a:cubicBezTo>
                    <a:pt x="158578" y="2192"/>
                    <a:pt x="168738" y="4732"/>
                    <a:pt x="181438" y="13622"/>
                  </a:cubicBezTo>
                  <a:cubicBezTo>
                    <a:pt x="200488" y="25052"/>
                    <a:pt x="216998" y="42832"/>
                    <a:pt x="237318" y="70772"/>
                  </a:cubicBezTo>
                  <a:cubicBezTo>
                    <a:pt x="276688" y="124112"/>
                    <a:pt x="322408" y="232062"/>
                    <a:pt x="378288" y="326042"/>
                  </a:cubicBezTo>
                  <a:cubicBezTo>
                    <a:pt x="451948" y="447962"/>
                    <a:pt x="623398" y="651162"/>
                    <a:pt x="648798" y="740062"/>
                  </a:cubicBezTo>
                  <a:cubicBezTo>
                    <a:pt x="658958" y="775622"/>
                    <a:pt x="657688" y="798482"/>
                    <a:pt x="647528" y="822612"/>
                  </a:cubicBezTo>
                  <a:cubicBezTo>
                    <a:pt x="638638" y="846742"/>
                    <a:pt x="614508" y="873412"/>
                    <a:pt x="591648" y="884842"/>
                  </a:cubicBezTo>
                  <a:cubicBezTo>
                    <a:pt x="568788" y="896272"/>
                    <a:pt x="533228" y="900082"/>
                    <a:pt x="509098" y="893732"/>
                  </a:cubicBezTo>
                  <a:cubicBezTo>
                    <a:pt x="483698" y="886112"/>
                    <a:pt x="440518" y="845472"/>
                    <a:pt x="440518" y="845472"/>
                  </a:cubicBezTo>
                </a:path>
              </a:pathLst>
            </a:custGeom>
            <a:solidFill>
              <a:srgbClr val="B93919"/>
            </a:solidFill>
            <a:ln cap="sq">
              <a:noFill/>
              <a:prstDash val="solid"/>
              <a:miter/>
            </a:ln>
          </p:spPr>
          <p:txBody>
            <a:bodyPr/>
            <a:lstStyle/>
            <a:p>
              <a:endParaRPr lang="en-US"/>
            </a:p>
          </p:txBody>
        </p:sp>
      </p:grpSp>
      <p:grpSp>
        <p:nvGrpSpPr>
          <p:cNvPr id="12" name="Group 12"/>
          <p:cNvGrpSpPr/>
          <p:nvPr/>
        </p:nvGrpSpPr>
        <p:grpSpPr>
          <a:xfrm rot="-737361">
            <a:off x="555399" y="993753"/>
            <a:ext cx="414693" cy="251352"/>
            <a:chOff x="0" y="0"/>
            <a:chExt cx="706120" cy="427990"/>
          </a:xfrm>
        </p:grpSpPr>
        <p:sp>
          <p:nvSpPr>
            <p:cNvPr id="13" name="Freeform 13"/>
            <p:cNvSpPr/>
            <p:nvPr/>
          </p:nvSpPr>
          <p:spPr>
            <a:xfrm>
              <a:off x="50311" y="50476"/>
              <a:ext cx="605454" cy="325684"/>
            </a:xfrm>
            <a:custGeom>
              <a:avLst/>
              <a:gdLst/>
              <a:ahLst/>
              <a:cxnLst/>
              <a:rect l="l" t="t" r="r" b="b"/>
              <a:pathLst>
                <a:path w="605454" h="325684">
                  <a:moveTo>
                    <a:pt x="461499" y="325444"/>
                  </a:moveTo>
                  <a:cubicBezTo>
                    <a:pt x="61449" y="209874"/>
                    <a:pt x="43669" y="204794"/>
                    <a:pt x="28429" y="187014"/>
                  </a:cubicBezTo>
                  <a:cubicBezTo>
                    <a:pt x="13189" y="170504"/>
                    <a:pt x="1759" y="143834"/>
                    <a:pt x="489" y="122244"/>
                  </a:cubicBezTo>
                  <a:cubicBezTo>
                    <a:pt x="-2051" y="99384"/>
                    <a:pt x="5569" y="71444"/>
                    <a:pt x="16999" y="52394"/>
                  </a:cubicBezTo>
                  <a:cubicBezTo>
                    <a:pt x="28429" y="33344"/>
                    <a:pt x="55099" y="15564"/>
                    <a:pt x="72879" y="6674"/>
                  </a:cubicBezTo>
                  <a:cubicBezTo>
                    <a:pt x="84309" y="1594"/>
                    <a:pt x="94469" y="-946"/>
                    <a:pt x="108439" y="324"/>
                  </a:cubicBezTo>
                  <a:cubicBezTo>
                    <a:pt x="127489" y="324"/>
                    <a:pt x="157969" y="7944"/>
                    <a:pt x="177019" y="20644"/>
                  </a:cubicBezTo>
                  <a:cubicBezTo>
                    <a:pt x="194799" y="33344"/>
                    <a:pt x="212579" y="56204"/>
                    <a:pt x="218929" y="77794"/>
                  </a:cubicBezTo>
                  <a:cubicBezTo>
                    <a:pt x="225279" y="99384"/>
                    <a:pt x="222739" y="131134"/>
                    <a:pt x="217659" y="150184"/>
                  </a:cubicBezTo>
                  <a:cubicBezTo>
                    <a:pt x="213849" y="162884"/>
                    <a:pt x="208769" y="171774"/>
                    <a:pt x="199879" y="181934"/>
                  </a:cubicBezTo>
                  <a:cubicBezTo>
                    <a:pt x="187179" y="195904"/>
                    <a:pt x="157969" y="213684"/>
                    <a:pt x="140189" y="220034"/>
                  </a:cubicBezTo>
                  <a:cubicBezTo>
                    <a:pt x="126219" y="225114"/>
                    <a:pt x="117329" y="226384"/>
                    <a:pt x="103359" y="223844"/>
                  </a:cubicBezTo>
                  <a:cubicBezTo>
                    <a:pt x="84309" y="221304"/>
                    <a:pt x="55099" y="211144"/>
                    <a:pt x="37319" y="195904"/>
                  </a:cubicBezTo>
                  <a:cubicBezTo>
                    <a:pt x="20809" y="180664"/>
                    <a:pt x="6839" y="156534"/>
                    <a:pt x="1759" y="133674"/>
                  </a:cubicBezTo>
                  <a:cubicBezTo>
                    <a:pt x="-2051" y="112084"/>
                    <a:pt x="1759" y="82874"/>
                    <a:pt x="10649" y="62554"/>
                  </a:cubicBezTo>
                  <a:cubicBezTo>
                    <a:pt x="20809" y="42234"/>
                    <a:pt x="44939" y="21914"/>
                    <a:pt x="61449" y="11754"/>
                  </a:cubicBezTo>
                  <a:cubicBezTo>
                    <a:pt x="72879" y="4134"/>
                    <a:pt x="81769" y="1594"/>
                    <a:pt x="95739" y="324"/>
                  </a:cubicBezTo>
                  <a:cubicBezTo>
                    <a:pt x="119869" y="-946"/>
                    <a:pt x="151619" y="5404"/>
                    <a:pt x="193529" y="14294"/>
                  </a:cubicBezTo>
                  <a:cubicBezTo>
                    <a:pt x="270999" y="29534"/>
                    <a:pt x="460229" y="81604"/>
                    <a:pt x="519919" y="105734"/>
                  </a:cubicBezTo>
                  <a:cubicBezTo>
                    <a:pt x="544049" y="114624"/>
                    <a:pt x="554209" y="118434"/>
                    <a:pt x="568179" y="131134"/>
                  </a:cubicBezTo>
                  <a:cubicBezTo>
                    <a:pt x="583419" y="147644"/>
                    <a:pt x="599929" y="180664"/>
                    <a:pt x="603739" y="203524"/>
                  </a:cubicBezTo>
                  <a:cubicBezTo>
                    <a:pt x="607549" y="222574"/>
                    <a:pt x="605009" y="240354"/>
                    <a:pt x="596119" y="256864"/>
                  </a:cubicBezTo>
                  <a:cubicBezTo>
                    <a:pt x="587229" y="278454"/>
                    <a:pt x="564369" y="305124"/>
                    <a:pt x="542779" y="316554"/>
                  </a:cubicBezTo>
                  <a:cubicBezTo>
                    <a:pt x="519919" y="327984"/>
                    <a:pt x="461499" y="325444"/>
                    <a:pt x="461499" y="325444"/>
                  </a:cubicBezTo>
                </a:path>
              </a:pathLst>
            </a:custGeom>
            <a:solidFill>
              <a:srgbClr val="B93919"/>
            </a:solidFill>
            <a:ln cap="sq">
              <a:noFill/>
              <a:prstDash val="solid"/>
              <a:miter/>
            </a:ln>
          </p:spPr>
          <p:txBody>
            <a:bodyPr/>
            <a:lstStyle/>
            <a:p>
              <a:endParaRPr lang="en-US"/>
            </a:p>
          </p:txBody>
        </p:sp>
      </p:grpSp>
      <p:grpSp>
        <p:nvGrpSpPr>
          <p:cNvPr id="14" name="Group 14"/>
          <p:cNvGrpSpPr/>
          <p:nvPr/>
        </p:nvGrpSpPr>
        <p:grpSpPr>
          <a:xfrm rot="-737361">
            <a:off x="1250180" y="393002"/>
            <a:ext cx="284169" cy="479582"/>
            <a:chOff x="0" y="0"/>
            <a:chExt cx="483870" cy="816610"/>
          </a:xfrm>
        </p:grpSpPr>
        <p:sp>
          <p:nvSpPr>
            <p:cNvPr id="15" name="Freeform 15"/>
            <p:cNvSpPr/>
            <p:nvPr/>
          </p:nvSpPr>
          <p:spPr>
            <a:xfrm>
              <a:off x="49141" y="50313"/>
              <a:ext cx="384604" cy="715636"/>
            </a:xfrm>
            <a:custGeom>
              <a:avLst/>
              <a:gdLst/>
              <a:ahLst/>
              <a:cxnLst/>
              <a:rect l="l" t="t" r="r" b="b"/>
              <a:pathLst>
                <a:path w="384604" h="715636">
                  <a:moveTo>
                    <a:pt x="1659" y="564367"/>
                  </a:moveTo>
                  <a:cubicBezTo>
                    <a:pt x="164219" y="62717"/>
                    <a:pt x="169299" y="44937"/>
                    <a:pt x="188349" y="29697"/>
                  </a:cubicBezTo>
                  <a:cubicBezTo>
                    <a:pt x="206129" y="13187"/>
                    <a:pt x="234069" y="1757"/>
                    <a:pt x="256929" y="487"/>
                  </a:cubicBezTo>
                  <a:cubicBezTo>
                    <a:pt x="281059" y="-2053"/>
                    <a:pt x="310269" y="5567"/>
                    <a:pt x="330589" y="18267"/>
                  </a:cubicBezTo>
                  <a:cubicBezTo>
                    <a:pt x="350909" y="32237"/>
                    <a:pt x="369959" y="55097"/>
                    <a:pt x="377579" y="77957"/>
                  </a:cubicBezTo>
                  <a:cubicBezTo>
                    <a:pt x="386469" y="100817"/>
                    <a:pt x="386469" y="131297"/>
                    <a:pt x="380119" y="154157"/>
                  </a:cubicBezTo>
                  <a:cubicBezTo>
                    <a:pt x="372499" y="177017"/>
                    <a:pt x="350909" y="202417"/>
                    <a:pt x="335669" y="215117"/>
                  </a:cubicBezTo>
                  <a:cubicBezTo>
                    <a:pt x="324239" y="224007"/>
                    <a:pt x="312809" y="227817"/>
                    <a:pt x="300109" y="231627"/>
                  </a:cubicBezTo>
                  <a:cubicBezTo>
                    <a:pt x="288679" y="235437"/>
                    <a:pt x="277249" y="237977"/>
                    <a:pt x="262009" y="236707"/>
                  </a:cubicBezTo>
                  <a:cubicBezTo>
                    <a:pt x="241689" y="234167"/>
                    <a:pt x="209939" y="225277"/>
                    <a:pt x="192159" y="210037"/>
                  </a:cubicBezTo>
                  <a:cubicBezTo>
                    <a:pt x="173109" y="194797"/>
                    <a:pt x="157869" y="165587"/>
                    <a:pt x="151519" y="146537"/>
                  </a:cubicBezTo>
                  <a:cubicBezTo>
                    <a:pt x="146439" y="132567"/>
                    <a:pt x="146439" y="122407"/>
                    <a:pt x="147709" y="108437"/>
                  </a:cubicBezTo>
                  <a:cubicBezTo>
                    <a:pt x="151519" y="88117"/>
                    <a:pt x="166759" y="55097"/>
                    <a:pt x="178189" y="38587"/>
                  </a:cubicBezTo>
                  <a:cubicBezTo>
                    <a:pt x="187079" y="27157"/>
                    <a:pt x="197239" y="20807"/>
                    <a:pt x="208669" y="14457"/>
                  </a:cubicBezTo>
                  <a:cubicBezTo>
                    <a:pt x="220099" y="8107"/>
                    <a:pt x="230259" y="3027"/>
                    <a:pt x="244229" y="1757"/>
                  </a:cubicBezTo>
                  <a:cubicBezTo>
                    <a:pt x="264549" y="-783"/>
                    <a:pt x="298839" y="1757"/>
                    <a:pt x="320429" y="11917"/>
                  </a:cubicBezTo>
                  <a:cubicBezTo>
                    <a:pt x="340749" y="23347"/>
                    <a:pt x="362339" y="44937"/>
                    <a:pt x="372499" y="66527"/>
                  </a:cubicBezTo>
                  <a:cubicBezTo>
                    <a:pt x="383929" y="88117"/>
                    <a:pt x="385199" y="110977"/>
                    <a:pt x="382659" y="141457"/>
                  </a:cubicBezTo>
                  <a:cubicBezTo>
                    <a:pt x="378849" y="192257"/>
                    <a:pt x="344559" y="268457"/>
                    <a:pt x="320429" y="340847"/>
                  </a:cubicBezTo>
                  <a:cubicBezTo>
                    <a:pt x="291219" y="431017"/>
                    <a:pt x="255659" y="577067"/>
                    <a:pt x="221369" y="638027"/>
                  </a:cubicBezTo>
                  <a:cubicBezTo>
                    <a:pt x="204859" y="668507"/>
                    <a:pt x="192159" y="688827"/>
                    <a:pt x="169299" y="701527"/>
                  </a:cubicBezTo>
                  <a:cubicBezTo>
                    <a:pt x="147709" y="714227"/>
                    <a:pt x="112149" y="718037"/>
                    <a:pt x="88019" y="714227"/>
                  </a:cubicBezTo>
                  <a:cubicBezTo>
                    <a:pt x="68969" y="711687"/>
                    <a:pt x="52459" y="702797"/>
                    <a:pt x="38489" y="691367"/>
                  </a:cubicBezTo>
                  <a:cubicBezTo>
                    <a:pt x="24519" y="679937"/>
                    <a:pt x="10549" y="664697"/>
                    <a:pt x="4199" y="646917"/>
                  </a:cubicBezTo>
                  <a:cubicBezTo>
                    <a:pt x="-3421" y="624057"/>
                    <a:pt x="1659" y="564367"/>
                    <a:pt x="1659" y="564367"/>
                  </a:cubicBezTo>
                </a:path>
              </a:pathLst>
            </a:custGeom>
            <a:solidFill>
              <a:srgbClr val="B93919"/>
            </a:solidFill>
            <a:ln cap="sq">
              <a:noFill/>
              <a:prstDash val="solid"/>
              <a:miter/>
            </a:ln>
          </p:spPr>
          <p:txBody>
            <a:bodyPr/>
            <a:lstStyle/>
            <a:p>
              <a:endParaRPr lang="en-US"/>
            </a:p>
          </p:txBody>
        </p:sp>
      </p:grpSp>
      <p:sp>
        <p:nvSpPr>
          <p:cNvPr id="40" name="TextBox 39">
            <a:extLst>
              <a:ext uri="{FF2B5EF4-FFF2-40B4-BE49-F238E27FC236}">
                <a16:creationId xmlns:a16="http://schemas.microsoft.com/office/drawing/2014/main" id="{1EF593AC-C375-F7B7-B248-2ACD5E750FBD}"/>
              </a:ext>
            </a:extLst>
          </p:cNvPr>
          <p:cNvSpPr txBox="1"/>
          <p:nvPr/>
        </p:nvSpPr>
        <p:spPr>
          <a:xfrm>
            <a:off x="228600" y="1671951"/>
            <a:ext cx="14684254" cy="1384995"/>
          </a:xfrm>
          <a:prstGeom prst="rect">
            <a:avLst/>
          </a:prstGeom>
          <a:noFill/>
        </p:spPr>
        <p:txBody>
          <a:bodyPr wrap="square">
            <a:spAutoFit/>
          </a:bodyPr>
          <a:lstStyle/>
          <a:p>
            <a:pPr rtl="0" fontAlgn="base"/>
            <a:endParaRPr lang="en-US" sz="2800" b="1" i="0" u="none" strike="noStrike" dirty="0">
              <a:solidFill>
                <a:srgbClr val="1A1C1E"/>
              </a:solidFill>
              <a:effectLst/>
              <a:latin typeface="Arial" panose="020B0604020202020204" pitchFamily="34" charset="0"/>
            </a:endParaRPr>
          </a:p>
          <a:p>
            <a:pPr>
              <a:buNone/>
            </a:pPr>
            <a:r>
              <a:rPr lang="en-US" sz="2800" b="1" i="0" u="none" strike="noStrike" dirty="0">
                <a:solidFill>
                  <a:srgbClr val="1A1C1E"/>
                </a:solidFill>
                <a:effectLst/>
                <a:latin typeface="Arial" panose="020B0604020202020204" pitchFamily="34" charset="0"/>
              </a:rPr>
              <a:t>3.List the Name, City, </a:t>
            </a:r>
            <a:r>
              <a:rPr lang="en-US" sz="2800" b="1" i="0" u="none" strike="noStrike" dirty="0" err="1">
                <a:solidFill>
                  <a:srgbClr val="1A1C1E"/>
                </a:solidFill>
                <a:effectLst/>
                <a:latin typeface="Arial" panose="020B0604020202020204" pitchFamily="34" charset="0"/>
              </a:rPr>
              <a:t>Alcohol_Service</a:t>
            </a:r>
            <a:r>
              <a:rPr lang="en-US" sz="2800" b="1" i="0" u="none" strike="noStrike" dirty="0">
                <a:solidFill>
                  <a:srgbClr val="1A1C1E"/>
                </a:solidFill>
                <a:effectLst/>
                <a:latin typeface="Arial" panose="020B0604020202020204" pitchFamily="34" charset="0"/>
              </a:rPr>
              <a:t>, and Price of all restaurants that serve 'Wine &amp; Beer' and have a 'Medium' price level.</a:t>
            </a:r>
            <a:endParaRPr lang="en-IN" sz="2800" b="1" dirty="0"/>
          </a:p>
        </p:txBody>
      </p:sp>
      <p:pic>
        <p:nvPicPr>
          <p:cNvPr id="42" name="Picture 41" descr="A close-up of a sign&#10;&#10;AI-generated content may be incorrect.">
            <a:extLst>
              <a:ext uri="{FF2B5EF4-FFF2-40B4-BE49-F238E27FC236}">
                <a16:creationId xmlns:a16="http://schemas.microsoft.com/office/drawing/2014/main" id="{D874AB38-F154-6411-E08F-C702B8E505EE}"/>
              </a:ext>
            </a:extLst>
          </p:cNvPr>
          <p:cNvPicPr>
            <a:picLocks noChangeAspect="1"/>
          </p:cNvPicPr>
          <p:nvPr/>
        </p:nvPicPr>
        <p:blipFill>
          <a:blip r:embed="rId6"/>
          <a:stretch>
            <a:fillRect/>
          </a:stretch>
        </p:blipFill>
        <p:spPr>
          <a:xfrm>
            <a:off x="3505200" y="3748716"/>
            <a:ext cx="6454654" cy="1581522"/>
          </a:xfrm>
          <a:prstGeom prst="rect">
            <a:avLst/>
          </a:prstGeom>
        </p:spPr>
      </p:pic>
      <p:pic>
        <p:nvPicPr>
          <p:cNvPr id="44" name="Picture 43" descr="A screenshot of a computer&#10;&#10;AI-generated content may be incorrect.">
            <a:extLst>
              <a:ext uri="{FF2B5EF4-FFF2-40B4-BE49-F238E27FC236}">
                <a16:creationId xmlns:a16="http://schemas.microsoft.com/office/drawing/2014/main" id="{CFA67BAF-F1B4-5B95-F177-CDCB337E06C7}"/>
              </a:ext>
            </a:extLst>
          </p:cNvPr>
          <p:cNvPicPr>
            <a:picLocks noChangeAspect="1"/>
          </p:cNvPicPr>
          <p:nvPr/>
        </p:nvPicPr>
        <p:blipFill>
          <a:blip r:embed="rId7"/>
          <a:stretch>
            <a:fillRect/>
          </a:stretch>
        </p:blipFill>
        <p:spPr>
          <a:xfrm>
            <a:off x="3124200" y="5793400"/>
            <a:ext cx="7411065" cy="3464900"/>
          </a:xfrm>
          <a:prstGeom prst="rect">
            <a:avLst/>
          </a:prstGeom>
        </p:spPr>
      </p:pic>
      <p:pic>
        <p:nvPicPr>
          <p:cNvPr id="2" name="Picture 1" descr="data science course training in india hyderabad by innomatics research labs  (Ebook) - Read free for 30 days">
            <a:extLst>
              <a:ext uri="{FF2B5EF4-FFF2-40B4-BE49-F238E27FC236}">
                <a16:creationId xmlns:a16="http://schemas.microsoft.com/office/drawing/2014/main" id="{9508E7BD-7283-36A4-E918-AD4B9725F1E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ome - Innomatics Research Labs">
            <a:extLst>
              <a:ext uri="{FF2B5EF4-FFF2-40B4-BE49-F238E27FC236}">
                <a16:creationId xmlns:a16="http://schemas.microsoft.com/office/drawing/2014/main" id="{34F1C619-78C2-31A1-2552-203DAB1D48F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
            <a:extLst>
              <a:ext uri="{FF2B5EF4-FFF2-40B4-BE49-F238E27FC236}">
                <a16:creationId xmlns:a16="http://schemas.microsoft.com/office/drawing/2014/main" id="{E1078866-51A9-3E3C-69AF-97DBF573B36C}"/>
              </a:ext>
            </a:extLst>
          </p:cNvPr>
          <p:cNvSpPr/>
          <p:nvPr/>
        </p:nvSpPr>
        <p:spPr>
          <a:xfrm>
            <a:off x="15100037" y="5318089"/>
            <a:ext cx="3048000" cy="4245011"/>
          </a:xfrm>
          <a:custGeom>
            <a:avLst/>
            <a:gdLst/>
            <a:ahLst/>
            <a:cxnLst/>
            <a:rect l="l" t="t" r="r" b="b"/>
            <a:pathLst>
              <a:path w="6545897" h="7970651">
                <a:moveTo>
                  <a:pt x="0" y="0"/>
                </a:moveTo>
                <a:lnTo>
                  <a:pt x="6545897" y="0"/>
                </a:lnTo>
                <a:lnTo>
                  <a:pt x="6545897" y="7970652"/>
                </a:lnTo>
                <a:lnTo>
                  <a:pt x="0" y="7970652"/>
                </a:lnTo>
                <a:lnTo>
                  <a:pt x="0" y="0"/>
                </a:lnTo>
                <a:close/>
              </a:path>
            </a:pathLst>
          </a:custGeom>
          <a:blipFill>
            <a:blip r:embed="rId2"/>
            <a:stretch>
              <a:fillRect/>
            </a:stretch>
          </a:blipFill>
        </p:spPr>
        <p:txBody>
          <a:bodyPr/>
          <a:lstStyle/>
          <a:p>
            <a:endParaRPr lang="en-US"/>
          </a:p>
        </p:txBody>
      </p:sp>
      <p:sp>
        <p:nvSpPr>
          <p:cNvPr id="3" name="Freeform 25">
            <a:extLst>
              <a:ext uri="{FF2B5EF4-FFF2-40B4-BE49-F238E27FC236}">
                <a16:creationId xmlns:a16="http://schemas.microsoft.com/office/drawing/2014/main" id="{727CFE2E-23B9-80BD-63D6-641AE18707F3}"/>
              </a:ext>
            </a:extLst>
          </p:cNvPr>
          <p:cNvSpPr/>
          <p:nvPr/>
        </p:nvSpPr>
        <p:spPr>
          <a:xfrm>
            <a:off x="228600" y="190500"/>
            <a:ext cx="1645668" cy="1623557"/>
          </a:xfrm>
          <a:custGeom>
            <a:avLst/>
            <a:gdLst/>
            <a:ahLst/>
            <a:cxnLst/>
            <a:rect l="l" t="t" r="r" b="b"/>
            <a:pathLst>
              <a:path w="3045100" h="2299051">
                <a:moveTo>
                  <a:pt x="0" y="0"/>
                </a:moveTo>
                <a:lnTo>
                  <a:pt x="3045100" y="0"/>
                </a:lnTo>
                <a:lnTo>
                  <a:pt x="3045100" y="2299051"/>
                </a:lnTo>
                <a:lnTo>
                  <a:pt x="0" y="2299051"/>
                </a:lnTo>
                <a:lnTo>
                  <a:pt x="0" y="0"/>
                </a:lnTo>
                <a:close/>
              </a:path>
            </a:pathLst>
          </a:custGeom>
          <a:blipFill>
            <a:blip r:embed="rId3"/>
            <a:stretch>
              <a:fillRect/>
            </a:stretch>
          </a:blipFill>
        </p:spPr>
        <p:txBody>
          <a:bodyPr/>
          <a:lstStyle/>
          <a:p>
            <a:endParaRPr lang="en-US"/>
          </a:p>
        </p:txBody>
      </p:sp>
      <p:sp>
        <p:nvSpPr>
          <p:cNvPr id="7" name="TextBox 6">
            <a:extLst>
              <a:ext uri="{FF2B5EF4-FFF2-40B4-BE49-F238E27FC236}">
                <a16:creationId xmlns:a16="http://schemas.microsoft.com/office/drawing/2014/main" id="{CBA3B350-E0BF-FEA7-FDF6-CA7EA008FAF2}"/>
              </a:ext>
            </a:extLst>
          </p:cNvPr>
          <p:cNvSpPr txBox="1"/>
          <p:nvPr/>
        </p:nvSpPr>
        <p:spPr>
          <a:xfrm>
            <a:off x="457200" y="2476500"/>
            <a:ext cx="13792200" cy="523220"/>
          </a:xfrm>
          <a:prstGeom prst="rect">
            <a:avLst/>
          </a:prstGeom>
          <a:noFill/>
        </p:spPr>
        <p:txBody>
          <a:bodyPr wrap="square">
            <a:spAutoFit/>
          </a:bodyPr>
          <a:lstStyle/>
          <a:p>
            <a:r>
              <a:rPr lang="en-US" sz="2800" b="1" dirty="0">
                <a:solidFill>
                  <a:srgbClr val="1A1C1E"/>
                </a:solidFill>
                <a:latin typeface="Arial" panose="020B0604020202020204" pitchFamily="34" charset="0"/>
              </a:rPr>
              <a:t>4.Find the names and cities of all restaurants that are part of a 'Franchise'.</a:t>
            </a:r>
            <a:endParaRPr lang="en-IN" sz="2800" b="1" dirty="0"/>
          </a:p>
        </p:txBody>
      </p:sp>
      <p:pic>
        <p:nvPicPr>
          <p:cNvPr id="9" name="Picture 8" descr="A white background with black text&#10;&#10;AI-generated content may be incorrect.">
            <a:extLst>
              <a:ext uri="{FF2B5EF4-FFF2-40B4-BE49-F238E27FC236}">
                <a16:creationId xmlns:a16="http://schemas.microsoft.com/office/drawing/2014/main" id="{95C67798-B373-AA18-D884-2DA877AC95A5}"/>
              </a:ext>
            </a:extLst>
          </p:cNvPr>
          <p:cNvPicPr>
            <a:picLocks noChangeAspect="1"/>
          </p:cNvPicPr>
          <p:nvPr/>
        </p:nvPicPr>
        <p:blipFill>
          <a:blip r:embed="rId4"/>
          <a:stretch>
            <a:fillRect/>
          </a:stretch>
        </p:blipFill>
        <p:spPr>
          <a:xfrm>
            <a:off x="3847532" y="3529394"/>
            <a:ext cx="4755218" cy="2362200"/>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BB6E5B74-C73D-D35E-3F97-DDEB51902AC0}"/>
              </a:ext>
            </a:extLst>
          </p:cNvPr>
          <p:cNvPicPr>
            <a:picLocks noChangeAspect="1"/>
          </p:cNvPicPr>
          <p:nvPr/>
        </p:nvPicPr>
        <p:blipFill>
          <a:blip r:embed="rId5"/>
          <a:stretch>
            <a:fillRect/>
          </a:stretch>
        </p:blipFill>
        <p:spPr>
          <a:xfrm>
            <a:off x="3631129" y="6421268"/>
            <a:ext cx="5996541" cy="3200400"/>
          </a:xfrm>
          <a:prstGeom prst="rect">
            <a:avLst/>
          </a:prstGeom>
        </p:spPr>
      </p:pic>
      <p:sp>
        <p:nvSpPr>
          <p:cNvPr id="14" name="Freeform 3">
            <a:extLst>
              <a:ext uri="{FF2B5EF4-FFF2-40B4-BE49-F238E27FC236}">
                <a16:creationId xmlns:a16="http://schemas.microsoft.com/office/drawing/2014/main" id="{C7D65A1B-248C-57C7-092C-250E8440EFB3}"/>
              </a:ext>
            </a:extLst>
          </p:cNvPr>
          <p:cNvSpPr/>
          <p:nvPr/>
        </p:nvSpPr>
        <p:spPr>
          <a:xfrm rot="5400000" flipH="1">
            <a:off x="12393175" y="3272140"/>
            <a:ext cx="6227049" cy="5410200"/>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4" name="Freeform 7">
            <a:extLst>
              <a:ext uri="{FF2B5EF4-FFF2-40B4-BE49-F238E27FC236}">
                <a16:creationId xmlns:a16="http://schemas.microsoft.com/office/drawing/2014/main" id="{F1B0FA9D-7C6B-65EB-41A6-DA4E8FE33B78}"/>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8">
              <a:alphaModFix amt="22000"/>
              <a:extLst>
                <a:ext uri="{96DAC541-7B7A-43D3-8B79-37D633B846F1}">
                  <asvg:svgBlip xmlns:asvg="http://schemas.microsoft.com/office/drawing/2016/SVG/main" r:embed="rId9"/>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5" name="Picture 4" descr="data science course training in india hyderabad by innomatics research labs  (Ebook) - Read free for 30 days">
            <a:extLst>
              <a:ext uri="{FF2B5EF4-FFF2-40B4-BE49-F238E27FC236}">
                <a16:creationId xmlns:a16="http://schemas.microsoft.com/office/drawing/2014/main" id="{A37CD26E-62F6-51DE-A538-60F5E23DEE5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C2FE0F77-364B-04B5-9425-7E3CC85C235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098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746AA99-961E-27CB-495A-4FAD5D6DB893}"/>
              </a:ext>
            </a:extLst>
          </p:cNvPr>
          <p:cNvSpPr/>
          <p:nvPr/>
        </p:nvSpPr>
        <p:spPr>
          <a:xfrm>
            <a:off x="14249400" y="6428883"/>
            <a:ext cx="4038600" cy="2971800"/>
          </a:xfrm>
          <a:custGeom>
            <a:avLst/>
            <a:gdLst/>
            <a:ahLst/>
            <a:cxnLst/>
            <a:rect l="l" t="t" r="r" b="b"/>
            <a:pathLst>
              <a:path w="8421383" h="6579206">
                <a:moveTo>
                  <a:pt x="0" y="0"/>
                </a:moveTo>
                <a:lnTo>
                  <a:pt x="8421384" y="0"/>
                </a:lnTo>
                <a:lnTo>
                  <a:pt x="8421384" y="6579205"/>
                </a:lnTo>
                <a:lnTo>
                  <a:pt x="0" y="6579205"/>
                </a:lnTo>
                <a:lnTo>
                  <a:pt x="0" y="0"/>
                </a:lnTo>
                <a:close/>
              </a:path>
            </a:pathLst>
          </a:custGeom>
          <a:blipFill>
            <a:blip r:embed="rId2"/>
            <a:stretch>
              <a:fillRect/>
            </a:stretch>
          </a:blipFill>
        </p:spPr>
        <p:txBody>
          <a:bodyPr/>
          <a:lstStyle/>
          <a:p>
            <a:endParaRPr lang="en-US"/>
          </a:p>
        </p:txBody>
      </p:sp>
      <p:sp>
        <p:nvSpPr>
          <p:cNvPr id="4" name="TextBox 3">
            <a:extLst>
              <a:ext uri="{FF2B5EF4-FFF2-40B4-BE49-F238E27FC236}">
                <a16:creationId xmlns:a16="http://schemas.microsoft.com/office/drawing/2014/main" id="{0C056387-BAF4-AD81-EC4D-693AA1EE9EA6}"/>
              </a:ext>
            </a:extLst>
          </p:cNvPr>
          <p:cNvSpPr txBox="1"/>
          <p:nvPr/>
        </p:nvSpPr>
        <p:spPr>
          <a:xfrm>
            <a:off x="762000" y="1943100"/>
            <a:ext cx="16002000" cy="1384995"/>
          </a:xfrm>
          <a:prstGeom prst="rect">
            <a:avLst/>
          </a:prstGeom>
          <a:noFill/>
        </p:spPr>
        <p:txBody>
          <a:bodyPr wrap="square">
            <a:spAutoFit/>
          </a:bodyPr>
          <a:lstStyle/>
          <a:p>
            <a:pPr algn="just"/>
            <a:r>
              <a:rPr lang="en-US" sz="2800" b="1" i="0" u="none" strike="noStrike" dirty="0">
                <a:solidFill>
                  <a:srgbClr val="1A1C1E"/>
                </a:solidFill>
                <a:effectLst/>
                <a:latin typeface="Arial" panose="020B0604020202020204" pitchFamily="34" charset="0"/>
              </a:rPr>
              <a:t>5.Show the </a:t>
            </a:r>
            <a:r>
              <a:rPr lang="en-US" sz="2800" b="1" i="0" u="none" strike="noStrike" dirty="0" err="1">
                <a:solidFill>
                  <a:srgbClr val="1A1C1E"/>
                </a:solidFill>
                <a:effectLst/>
                <a:latin typeface="Arial" panose="020B0604020202020204" pitchFamily="34" charset="0"/>
              </a:rPr>
              <a:t>Consumer_ID</a:t>
            </a:r>
            <a:r>
              <a:rPr lang="en-US" sz="2800" b="1" i="0" u="none" strike="noStrike" dirty="0">
                <a:solidFill>
                  <a:srgbClr val="1A1C1E"/>
                </a:solidFill>
                <a:effectLst/>
                <a:latin typeface="Arial" panose="020B0604020202020204" pitchFamily="34" charset="0"/>
              </a:rPr>
              <a:t>, </a:t>
            </a:r>
            <a:r>
              <a:rPr lang="en-US" sz="2800" b="1" i="0" u="none" strike="noStrike" dirty="0" err="1">
                <a:solidFill>
                  <a:srgbClr val="1A1C1E"/>
                </a:solidFill>
                <a:effectLst/>
                <a:latin typeface="Arial" panose="020B0604020202020204" pitchFamily="34" charset="0"/>
              </a:rPr>
              <a:t>Restaurant_ID</a:t>
            </a:r>
            <a:r>
              <a:rPr lang="en-US" sz="2800" b="1" i="0" u="none" strike="noStrike" dirty="0">
                <a:solidFill>
                  <a:srgbClr val="1A1C1E"/>
                </a:solidFill>
                <a:effectLst/>
                <a:latin typeface="Arial" panose="020B0604020202020204" pitchFamily="34" charset="0"/>
              </a:rPr>
              <a:t>, and </a:t>
            </a:r>
            <a:r>
              <a:rPr lang="en-US" sz="2800" b="1" i="0" u="none" strike="noStrike" dirty="0" err="1">
                <a:solidFill>
                  <a:srgbClr val="1A1C1E"/>
                </a:solidFill>
                <a:effectLst/>
                <a:latin typeface="Arial" panose="020B0604020202020204" pitchFamily="34" charset="0"/>
              </a:rPr>
              <a:t>Overall_Rating</a:t>
            </a:r>
            <a:r>
              <a:rPr lang="en-US" sz="2800" b="1" i="0" u="none" strike="noStrike" dirty="0">
                <a:solidFill>
                  <a:srgbClr val="1A1C1E"/>
                </a:solidFill>
                <a:effectLst/>
                <a:latin typeface="Arial" panose="020B0604020202020204" pitchFamily="34" charset="0"/>
              </a:rPr>
              <a:t> for all ratings where the </a:t>
            </a:r>
            <a:r>
              <a:rPr lang="en-US" sz="2800" b="1" i="0" u="none" strike="noStrike" dirty="0" err="1">
                <a:solidFill>
                  <a:srgbClr val="1A1C1E"/>
                </a:solidFill>
                <a:effectLst/>
                <a:latin typeface="Arial" panose="020B0604020202020204" pitchFamily="34" charset="0"/>
              </a:rPr>
              <a:t>Overall_Rating</a:t>
            </a:r>
            <a:r>
              <a:rPr lang="en-US" sz="2800" b="1" i="0" u="none" strike="noStrike" dirty="0">
                <a:solidFill>
                  <a:srgbClr val="1A1C1E"/>
                </a:solidFill>
                <a:effectLst/>
                <a:latin typeface="Arial" panose="020B0604020202020204" pitchFamily="34" charset="0"/>
              </a:rPr>
              <a:t> was 'Highly Satisfactory' (which corresponds to a value of 2, according to the data dictionary).</a:t>
            </a:r>
            <a:endParaRPr lang="en-IN" sz="2800" b="1" dirty="0"/>
          </a:p>
        </p:txBody>
      </p:sp>
      <p:pic>
        <p:nvPicPr>
          <p:cNvPr id="6" name="Picture 5" descr="A black text on a white background&#10;&#10;AI-generated content may be incorrect.">
            <a:extLst>
              <a:ext uri="{FF2B5EF4-FFF2-40B4-BE49-F238E27FC236}">
                <a16:creationId xmlns:a16="http://schemas.microsoft.com/office/drawing/2014/main" id="{8829424C-DC28-6FD8-5CBF-C8557878289C}"/>
              </a:ext>
            </a:extLst>
          </p:cNvPr>
          <p:cNvPicPr>
            <a:picLocks noChangeAspect="1"/>
          </p:cNvPicPr>
          <p:nvPr/>
        </p:nvPicPr>
        <p:blipFill>
          <a:blip r:embed="rId3"/>
          <a:stretch>
            <a:fillRect/>
          </a:stretch>
        </p:blipFill>
        <p:spPr>
          <a:xfrm>
            <a:off x="3276600" y="3924300"/>
            <a:ext cx="5638800" cy="1879600"/>
          </a:xfrm>
          <a:prstGeom prst="rect">
            <a:avLst/>
          </a:prstGeom>
        </p:spPr>
      </p:pic>
      <p:pic>
        <p:nvPicPr>
          <p:cNvPr id="8" name="Picture 7" descr="A screenshot of a table&#10;&#10;AI-generated content may be incorrect.">
            <a:extLst>
              <a:ext uri="{FF2B5EF4-FFF2-40B4-BE49-F238E27FC236}">
                <a16:creationId xmlns:a16="http://schemas.microsoft.com/office/drawing/2014/main" id="{AF3E6F75-A56E-AF20-BFA7-66D2A41335EB}"/>
              </a:ext>
            </a:extLst>
          </p:cNvPr>
          <p:cNvPicPr>
            <a:picLocks noChangeAspect="1"/>
          </p:cNvPicPr>
          <p:nvPr/>
        </p:nvPicPr>
        <p:blipFill>
          <a:blip r:embed="rId4"/>
          <a:stretch>
            <a:fillRect/>
          </a:stretch>
        </p:blipFill>
        <p:spPr>
          <a:xfrm>
            <a:off x="3352800" y="6057900"/>
            <a:ext cx="5486400" cy="3733800"/>
          </a:xfrm>
          <a:prstGeom prst="rect">
            <a:avLst/>
          </a:prstGeom>
        </p:spPr>
      </p:pic>
      <p:sp>
        <p:nvSpPr>
          <p:cNvPr id="9" name="Freeform 6">
            <a:extLst>
              <a:ext uri="{FF2B5EF4-FFF2-40B4-BE49-F238E27FC236}">
                <a16:creationId xmlns:a16="http://schemas.microsoft.com/office/drawing/2014/main" id="{61DB39BA-52B2-BD3D-20CB-9BA6B48EA565}"/>
              </a:ext>
            </a:extLst>
          </p:cNvPr>
          <p:cNvSpPr/>
          <p:nvPr/>
        </p:nvSpPr>
        <p:spPr>
          <a:xfrm flipH="1">
            <a:off x="11811000" y="4991100"/>
            <a:ext cx="3876367" cy="3200400"/>
          </a:xfrm>
          <a:custGeom>
            <a:avLst/>
            <a:gdLst/>
            <a:ahLst/>
            <a:cxnLst/>
            <a:rect l="l" t="t" r="r" b="b"/>
            <a:pathLst>
              <a:path w="7668305" h="6000449">
                <a:moveTo>
                  <a:pt x="7668305" y="0"/>
                </a:moveTo>
                <a:lnTo>
                  <a:pt x="0" y="0"/>
                </a:lnTo>
                <a:lnTo>
                  <a:pt x="0" y="6000448"/>
                </a:lnTo>
                <a:lnTo>
                  <a:pt x="7668305" y="6000448"/>
                </a:lnTo>
                <a:lnTo>
                  <a:pt x="7668305" y="0"/>
                </a:lnTo>
                <a:close/>
              </a:path>
            </a:pathLst>
          </a:custGeom>
          <a:blipFill>
            <a:blip r:embed="rId5"/>
            <a:stretch>
              <a:fillRect/>
            </a:stretch>
          </a:blipFill>
        </p:spPr>
        <p:txBody>
          <a:bodyPr/>
          <a:lstStyle/>
          <a:p>
            <a:endParaRPr lang="en-US"/>
          </a:p>
        </p:txBody>
      </p:sp>
      <p:sp>
        <p:nvSpPr>
          <p:cNvPr id="10" name="Freeform 20">
            <a:extLst>
              <a:ext uri="{FF2B5EF4-FFF2-40B4-BE49-F238E27FC236}">
                <a16:creationId xmlns:a16="http://schemas.microsoft.com/office/drawing/2014/main" id="{A83DC8CE-7F7B-95FE-AA3B-C4B8D7CE0CF0}"/>
              </a:ext>
            </a:extLst>
          </p:cNvPr>
          <p:cNvSpPr/>
          <p:nvPr/>
        </p:nvSpPr>
        <p:spPr>
          <a:xfrm>
            <a:off x="156076" y="190500"/>
            <a:ext cx="1672723" cy="1156395"/>
          </a:xfrm>
          <a:custGeom>
            <a:avLst/>
            <a:gdLst/>
            <a:ahLst/>
            <a:cxnLst/>
            <a:rect l="l" t="t" r="r" b="b"/>
            <a:pathLst>
              <a:path w="1211846" h="1322615">
                <a:moveTo>
                  <a:pt x="0" y="0"/>
                </a:moveTo>
                <a:lnTo>
                  <a:pt x="1211846" y="0"/>
                </a:lnTo>
                <a:lnTo>
                  <a:pt x="1211846" y="1322615"/>
                </a:lnTo>
                <a:lnTo>
                  <a:pt x="0" y="1322615"/>
                </a:lnTo>
                <a:lnTo>
                  <a:pt x="0" y="0"/>
                </a:lnTo>
                <a:close/>
              </a:path>
            </a:pathLst>
          </a:custGeom>
          <a:blipFill>
            <a:blip r:embed="rId6"/>
            <a:stretch>
              <a:fillRect/>
            </a:stretch>
          </a:blipFill>
        </p:spPr>
        <p:txBody>
          <a:bodyPr/>
          <a:lstStyle/>
          <a:p>
            <a:endParaRPr lang="en-US"/>
          </a:p>
        </p:txBody>
      </p:sp>
      <p:sp>
        <p:nvSpPr>
          <p:cNvPr id="3" name="Freeform 7">
            <a:extLst>
              <a:ext uri="{FF2B5EF4-FFF2-40B4-BE49-F238E27FC236}">
                <a16:creationId xmlns:a16="http://schemas.microsoft.com/office/drawing/2014/main" id="{861286DE-AE0B-7550-061C-762DF7F9FA49}"/>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7">
              <a:alphaModFix amt="22000"/>
              <a:extLst>
                <a:ext uri="{96DAC541-7B7A-43D3-8B79-37D633B846F1}">
                  <asvg:svgBlip xmlns:asvg="http://schemas.microsoft.com/office/drawing/2016/SVG/main" r:embed="rId8"/>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5" name="Picture 4" descr="data science course training in india hyderabad by innomatics research labs  (Ebook) - Read free for 30 days">
            <a:extLst>
              <a:ext uri="{FF2B5EF4-FFF2-40B4-BE49-F238E27FC236}">
                <a16:creationId xmlns:a16="http://schemas.microsoft.com/office/drawing/2014/main" id="{A6517D50-558E-9D70-CDB5-9D85313041D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ome - Innomatics Research Labs">
            <a:extLst>
              <a:ext uri="{FF2B5EF4-FFF2-40B4-BE49-F238E27FC236}">
                <a16:creationId xmlns:a16="http://schemas.microsoft.com/office/drawing/2014/main" id="{0E685640-A444-BA8F-B7AB-6ADFDA3432E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2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7">
            <a:extLst>
              <a:ext uri="{FF2B5EF4-FFF2-40B4-BE49-F238E27FC236}">
                <a16:creationId xmlns:a16="http://schemas.microsoft.com/office/drawing/2014/main" id="{6160F70C-1304-8CC4-6ABF-CEB1727A8832}"/>
              </a:ext>
            </a:extLst>
          </p:cNvPr>
          <p:cNvSpPr/>
          <p:nvPr/>
        </p:nvSpPr>
        <p:spPr>
          <a:xfrm rot="-107666" flipH="1">
            <a:off x="29978" y="-166100"/>
            <a:ext cx="5106877" cy="2308639"/>
          </a:xfrm>
          <a:custGeom>
            <a:avLst/>
            <a:gdLst/>
            <a:ahLst/>
            <a:cxnLst/>
            <a:rect l="l" t="t" r="r" b="b"/>
            <a:pathLst>
              <a:path w="4773502" h="2308639">
                <a:moveTo>
                  <a:pt x="4773501" y="0"/>
                </a:moveTo>
                <a:lnTo>
                  <a:pt x="0" y="0"/>
                </a:lnTo>
                <a:lnTo>
                  <a:pt x="0" y="2308640"/>
                </a:lnTo>
                <a:lnTo>
                  <a:pt x="4773501" y="2308640"/>
                </a:lnTo>
                <a:lnTo>
                  <a:pt x="47735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22">
            <a:extLst>
              <a:ext uri="{FF2B5EF4-FFF2-40B4-BE49-F238E27FC236}">
                <a16:creationId xmlns:a16="http://schemas.microsoft.com/office/drawing/2014/main" id="{2BF37DE9-82B1-71B4-9DC9-01F8A20E3A20}"/>
              </a:ext>
            </a:extLst>
          </p:cNvPr>
          <p:cNvSpPr/>
          <p:nvPr/>
        </p:nvSpPr>
        <p:spPr>
          <a:xfrm rot="753143" flipH="1">
            <a:off x="15974664" y="6969813"/>
            <a:ext cx="2312478" cy="2106457"/>
          </a:xfrm>
          <a:custGeom>
            <a:avLst/>
            <a:gdLst/>
            <a:ahLst/>
            <a:cxnLst/>
            <a:rect l="l" t="t" r="r" b="b"/>
            <a:pathLst>
              <a:path w="2312478" h="2106457">
                <a:moveTo>
                  <a:pt x="2312478" y="0"/>
                </a:moveTo>
                <a:lnTo>
                  <a:pt x="0" y="0"/>
                </a:lnTo>
                <a:lnTo>
                  <a:pt x="0" y="2106458"/>
                </a:lnTo>
                <a:lnTo>
                  <a:pt x="2312478" y="2106458"/>
                </a:lnTo>
                <a:lnTo>
                  <a:pt x="231247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TextBox 4">
            <a:extLst>
              <a:ext uri="{FF2B5EF4-FFF2-40B4-BE49-F238E27FC236}">
                <a16:creationId xmlns:a16="http://schemas.microsoft.com/office/drawing/2014/main" id="{18B9363E-11DE-9612-B030-303AAA28ED53}"/>
              </a:ext>
            </a:extLst>
          </p:cNvPr>
          <p:cNvSpPr txBox="1"/>
          <p:nvPr/>
        </p:nvSpPr>
        <p:spPr>
          <a:xfrm>
            <a:off x="5710074" y="495300"/>
            <a:ext cx="9525000" cy="707886"/>
          </a:xfrm>
          <a:prstGeom prst="rect">
            <a:avLst/>
          </a:prstGeom>
          <a:noFill/>
        </p:spPr>
        <p:txBody>
          <a:bodyPr wrap="square">
            <a:spAutoFit/>
          </a:bodyPr>
          <a:lstStyle/>
          <a:p>
            <a:r>
              <a:rPr lang="en-IN" sz="4000" b="1" i="0" u="none" strike="noStrike" dirty="0">
                <a:solidFill>
                  <a:srgbClr val="1A1C1E"/>
                </a:solidFill>
                <a:effectLst/>
                <a:latin typeface="Arial" panose="020B0604020202020204" pitchFamily="34" charset="0"/>
              </a:rPr>
              <a:t>Questions JOINs with Subqueries</a:t>
            </a:r>
            <a:endParaRPr lang="en-IN" sz="4000" dirty="0"/>
          </a:p>
        </p:txBody>
      </p:sp>
      <p:sp>
        <p:nvSpPr>
          <p:cNvPr id="7" name="TextBox 6">
            <a:extLst>
              <a:ext uri="{FF2B5EF4-FFF2-40B4-BE49-F238E27FC236}">
                <a16:creationId xmlns:a16="http://schemas.microsoft.com/office/drawing/2014/main" id="{0A36020B-26B9-616E-951A-8596AB4042F4}"/>
              </a:ext>
            </a:extLst>
          </p:cNvPr>
          <p:cNvSpPr txBox="1"/>
          <p:nvPr/>
        </p:nvSpPr>
        <p:spPr>
          <a:xfrm>
            <a:off x="1586778" y="3144559"/>
            <a:ext cx="14020800" cy="954107"/>
          </a:xfrm>
          <a:prstGeom prst="rect">
            <a:avLst/>
          </a:prstGeom>
          <a:noFill/>
        </p:spPr>
        <p:txBody>
          <a:bodyPr wrap="square">
            <a:spAutoFit/>
          </a:bodyPr>
          <a:lstStyle/>
          <a:p>
            <a:r>
              <a:rPr lang="en-US" sz="2800" b="1" i="0" u="none" strike="noStrike" dirty="0">
                <a:solidFill>
                  <a:srgbClr val="1A1C1E"/>
                </a:solidFill>
                <a:effectLst/>
                <a:latin typeface="Arial" panose="020B0604020202020204" pitchFamily="34" charset="0"/>
              </a:rPr>
              <a:t>1.List the names and cities of all restaurants that have an </a:t>
            </a:r>
            <a:r>
              <a:rPr lang="en-US" sz="2800" b="1" i="0" u="none" strike="noStrike" dirty="0" err="1">
                <a:solidFill>
                  <a:srgbClr val="1A1C1E"/>
                </a:solidFill>
                <a:effectLst/>
                <a:latin typeface="Arial" panose="020B0604020202020204" pitchFamily="34" charset="0"/>
              </a:rPr>
              <a:t>Overall_Rating</a:t>
            </a:r>
            <a:r>
              <a:rPr lang="en-US" sz="2800" b="1" i="0" u="none" strike="noStrike" dirty="0">
                <a:solidFill>
                  <a:srgbClr val="1A1C1E"/>
                </a:solidFill>
                <a:effectLst/>
                <a:latin typeface="Arial" panose="020B0604020202020204" pitchFamily="34" charset="0"/>
              </a:rPr>
              <a:t> of 2 (Highly Satisfactory) from at least one consumer.</a:t>
            </a:r>
            <a:endParaRPr lang="en-IN" sz="2800" b="1" dirty="0"/>
          </a:p>
        </p:txBody>
      </p:sp>
      <p:pic>
        <p:nvPicPr>
          <p:cNvPr id="9" name="Picture 8" descr="A computer screen shot of a bar code&#10;&#10;AI-generated content may be incorrect.">
            <a:extLst>
              <a:ext uri="{FF2B5EF4-FFF2-40B4-BE49-F238E27FC236}">
                <a16:creationId xmlns:a16="http://schemas.microsoft.com/office/drawing/2014/main" id="{9E74735E-EC91-7C32-8140-6F4133D6F2E0}"/>
              </a:ext>
            </a:extLst>
          </p:cNvPr>
          <p:cNvPicPr>
            <a:picLocks noChangeAspect="1"/>
          </p:cNvPicPr>
          <p:nvPr/>
        </p:nvPicPr>
        <p:blipFill>
          <a:blip r:embed="rId6"/>
          <a:stretch>
            <a:fillRect/>
          </a:stretch>
        </p:blipFill>
        <p:spPr>
          <a:xfrm>
            <a:off x="4572000" y="4659320"/>
            <a:ext cx="5347421" cy="1946137"/>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9A7BA271-ADEF-4AD1-D27C-525A86F48F16}"/>
              </a:ext>
            </a:extLst>
          </p:cNvPr>
          <p:cNvPicPr>
            <a:picLocks noChangeAspect="1"/>
          </p:cNvPicPr>
          <p:nvPr/>
        </p:nvPicPr>
        <p:blipFill>
          <a:blip r:embed="rId7"/>
          <a:stretch>
            <a:fillRect/>
          </a:stretch>
        </p:blipFill>
        <p:spPr>
          <a:xfrm>
            <a:off x="4388210" y="6743700"/>
            <a:ext cx="5715000" cy="3357604"/>
          </a:xfrm>
          <a:prstGeom prst="rect">
            <a:avLst/>
          </a:prstGeom>
        </p:spPr>
      </p:pic>
      <p:sp>
        <p:nvSpPr>
          <p:cNvPr id="12" name="Freeform 2">
            <a:extLst>
              <a:ext uri="{FF2B5EF4-FFF2-40B4-BE49-F238E27FC236}">
                <a16:creationId xmlns:a16="http://schemas.microsoft.com/office/drawing/2014/main" id="{2AA0E7E9-0D6A-18AE-89E2-4D9F9D3DA913}"/>
              </a:ext>
            </a:extLst>
          </p:cNvPr>
          <p:cNvSpPr/>
          <p:nvPr/>
        </p:nvSpPr>
        <p:spPr>
          <a:xfrm>
            <a:off x="-21236" y="-4518"/>
            <a:ext cx="5176665" cy="2895396"/>
          </a:xfrm>
          <a:custGeom>
            <a:avLst/>
            <a:gdLst/>
            <a:ahLst/>
            <a:cxnLst/>
            <a:rect l="l" t="t" r="r" b="b"/>
            <a:pathLst>
              <a:path w="19769128" h="11177547">
                <a:moveTo>
                  <a:pt x="0" y="0"/>
                </a:moveTo>
                <a:lnTo>
                  <a:pt x="19769128" y="0"/>
                </a:lnTo>
                <a:lnTo>
                  <a:pt x="19769128" y="11177547"/>
                </a:lnTo>
                <a:lnTo>
                  <a:pt x="0" y="11177547"/>
                </a:lnTo>
                <a:lnTo>
                  <a:pt x="0" y="0"/>
                </a:lnTo>
                <a:close/>
              </a:path>
            </a:pathLst>
          </a:custGeom>
          <a:blipFill>
            <a:blip r:embed="rId8">
              <a:extLst>
                <a:ext uri="{96DAC541-7B7A-43D3-8B79-37D633B846F1}">
                  <asvg:svgBlip xmlns:asvg="http://schemas.microsoft.com/office/drawing/2016/SVG/main" r:embed="rId9"/>
                </a:ext>
              </a:extLst>
            </a:blip>
            <a:stretch>
              <a:fillRect b="-76864"/>
            </a:stretch>
          </a:blipFill>
        </p:spPr>
        <p:txBody>
          <a:bodyPr/>
          <a:lstStyle/>
          <a:p>
            <a:endParaRPr lang="en-US"/>
          </a:p>
        </p:txBody>
      </p:sp>
      <p:sp>
        <p:nvSpPr>
          <p:cNvPr id="13" name="Freeform 2">
            <a:extLst>
              <a:ext uri="{FF2B5EF4-FFF2-40B4-BE49-F238E27FC236}">
                <a16:creationId xmlns:a16="http://schemas.microsoft.com/office/drawing/2014/main" id="{D7884711-D3D5-B0E6-348B-7041528090C4}"/>
              </a:ext>
            </a:extLst>
          </p:cNvPr>
          <p:cNvSpPr/>
          <p:nvPr/>
        </p:nvSpPr>
        <p:spPr>
          <a:xfrm rot="5400000" flipH="1">
            <a:off x="14828567" y="6191821"/>
            <a:ext cx="3603365" cy="3733800"/>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4" name="Picture 3" descr="data science course training in india hyderabad by innomatics research labs  (Ebook) - Read free for 30 days">
            <a:extLst>
              <a:ext uri="{FF2B5EF4-FFF2-40B4-BE49-F238E27FC236}">
                <a16:creationId xmlns:a16="http://schemas.microsoft.com/office/drawing/2014/main" id="{393C3002-7B80-959F-97B5-6898E8896CB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5ED3F000-0F04-050F-2054-79D98B05194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7">
            <a:extLst>
              <a:ext uri="{FF2B5EF4-FFF2-40B4-BE49-F238E27FC236}">
                <a16:creationId xmlns:a16="http://schemas.microsoft.com/office/drawing/2014/main" id="{68C75C7D-91A3-35C8-6305-885E5C84B27D}"/>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14">
              <a:alphaModFix amt="22000"/>
              <a:extLst>
                <a:ext uri="{96DAC541-7B7A-43D3-8B79-37D633B846F1}">
                  <asvg:svgBlip xmlns:asvg="http://schemas.microsoft.com/office/drawing/2016/SVG/main" r:embed="rId15"/>
                </a:ext>
              </a:extLst>
            </a:blip>
            <a:stretch>
              <a:fillRect/>
            </a:stretch>
          </a:blipFill>
          <a:effectLst>
            <a:outerShdw blurRad="50800" dist="50800" dir="5400000" algn="ctr" rotWithShape="0">
              <a:srgbClr val="000000">
                <a:alpha val="82000"/>
              </a:srgbClr>
            </a:outerShdw>
          </a:effectLst>
        </p:spPr>
        <p:txBody>
          <a:bodyPr/>
          <a:lstStyle/>
          <a:p>
            <a:endParaRPr lang="en-US"/>
          </a:p>
        </p:txBody>
      </p:sp>
    </p:spTree>
    <p:extLst>
      <p:ext uri="{BB962C8B-B14F-4D97-AF65-F5344CB8AC3E}">
        <p14:creationId xmlns:p14="http://schemas.microsoft.com/office/powerpoint/2010/main" val="1989138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9CC3AF-9A1E-E8DF-7543-062868B911A0}"/>
              </a:ext>
            </a:extLst>
          </p:cNvPr>
          <p:cNvSpPr txBox="1"/>
          <p:nvPr/>
        </p:nvSpPr>
        <p:spPr>
          <a:xfrm>
            <a:off x="609600" y="2552700"/>
            <a:ext cx="14859000" cy="954107"/>
          </a:xfrm>
          <a:prstGeom prst="rect">
            <a:avLst/>
          </a:prstGeom>
          <a:noFill/>
        </p:spPr>
        <p:txBody>
          <a:bodyPr wrap="square">
            <a:spAutoFit/>
          </a:bodyPr>
          <a:lstStyle/>
          <a:p>
            <a:pPr algn="just"/>
            <a:r>
              <a:rPr lang="en-IN" sz="2800" b="1" dirty="0"/>
              <a:t>2.Find the </a:t>
            </a:r>
            <a:r>
              <a:rPr lang="en-IN" sz="2800" b="1" dirty="0" err="1"/>
              <a:t>Consumer_ID</a:t>
            </a:r>
            <a:r>
              <a:rPr lang="en-IN" sz="2800" b="1" dirty="0"/>
              <a:t> and Age of consumers who have rated restaurants located in</a:t>
            </a:r>
          </a:p>
          <a:p>
            <a:pPr algn="just"/>
            <a:r>
              <a:rPr lang="en-IN" sz="2800" b="1" dirty="0"/>
              <a:t> 'San Luis Potosi'.</a:t>
            </a:r>
          </a:p>
        </p:txBody>
      </p:sp>
      <p:sp>
        <p:nvSpPr>
          <p:cNvPr id="4" name="Freeform 21">
            <a:extLst>
              <a:ext uri="{FF2B5EF4-FFF2-40B4-BE49-F238E27FC236}">
                <a16:creationId xmlns:a16="http://schemas.microsoft.com/office/drawing/2014/main" id="{0B72DF7A-4BF3-59DB-F743-2E9CAFE44354}"/>
              </a:ext>
            </a:extLst>
          </p:cNvPr>
          <p:cNvSpPr/>
          <p:nvPr/>
        </p:nvSpPr>
        <p:spPr>
          <a:xfrm rot="20715885">
            <a:off x="14303346" y="5774926"/>
            <a:ext cx="3857068" cy="3918746"/>
          </a:xfrm>
          <a:custGeom>
            <a:avLst/>
            <a:gdLst/>
            <a:ahLst/>
            <a:cxnLst/>
            <a:rect l="l" t="t" r="r" b="b"/>
            <a:pathLst>
              <a:path w="3703791" h="3795966">
                <a:moveTo>
                  <a:pt x="0" y="0"/>
                </a:moveTo>
                <a:lnTo>
                  <a:pt x="3703791" y="0"/>
                </a:lnTo>
                <a:lnTo>
                  <a:pt x="3703791" y="3795966"/>
                </a:lnTo>
                <a:lnTo>
                  <a:pt x="0" y="3795966"/>
                </a:lnTo>
                <a:lnTo>
                  <a:pt x="0" y="0"/>
                </a:lnTo>
                <a:close/>
              </a:path>
            </a:pathLst>
          </a:custGeom>
          <a:blipFill>
            <a:blip r:embed="rId2"/>
            <a:stretch>
              <a:fillRect/>
            </a:stretch>
          </a:blipFill>
        </p:spPr>
        <p:txBody>
          <a:bodyPr/>
          <a:lstStyle/>
          <a:p>
            <a:endParaRPr lang="en-US" dirty="0"/>
          </a:p>
        </p:txBody>
      </p:sp>
      <p:sp>
        <p:nvSpPr>
          <p:cNvPr id="5" name="Freeform 23">
            <a:extLst>
              <a:ext uri="{FF2B5EF4-FFF2-40B4-BE49-F238E27FC236}">
                <a16:creationId xmlns:a16="http://schemas.microsoft.com/office/drawing/2014/main" id="{2921EA06-10C2-863B-7DBF-2443457EA9C4}"/>
              </a:ext>
            </a:extLst>
          </p:cNvPr>
          <p:cNvSpPr/>
          <p:nvPr/>
        </p:nvSpPr>
        <p:spPr>
          <a:xfrm rot="2862307" flipV="1">
            <a:off x="133647" y="72658"/>
            <a:ext cx="2703225" cy="2174683"/>
          </a:xfrm>
          <a:custGeom>
            <a:avLst/>
            <a:gdLst/>
            <a:ahLst/>
            <a:cxnLst/>
            <a:rect l="l" t="t" r="r" b="b"/>
            <a:pathLst>
              <a:path w="2312478" h="2106457">
                <a:moveTo>
                  <a:pt x="0" y="2106458"/>
                </a:moveTo>
                <a:lnTo>
                  <a:pt x="2312478" y="2106458"/>
                </a:lnTo>
                <a:lnTo>
                  <a:pt x="2312478" y="0"/>
                </a:lnTo>
                <a:lnTo>
                  <a:pt x="0" y="0"/>
                </a:lnTo>
                <a:lnTo>
                  <a:pt x="0" y="210645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7" name="Picture 6" descr="A computer screen shot of text&#10;&#10;AI-generated content may be incorrect.">
            <a:extLst>
              <a:ext uri="{FF2B5EF4-FFF2-40B4-BE49-F238E27FC236}">
                <a16:creationId xmlns:a16="http://schemas.microsoft.com/office/drawing/2014/main" id="{AC1563F2-DB16-D438-122E-0F6521F09695}"/>
              </a:ext>
            </a:extLst>
          </p:cNvPr>
          <p:cNvPicPr>
            <a:picLocks noChangeAspect="1"/>
          </p:cNvPicPr>
          <p:nvPr/>
        </p:nvPicPr>
        <p:blipFill>
          <a:blip r:embed="rId5"/>
          <a:stretch>
            <a:fillRect/>
          </a:stretch>
        </p:blipFill>
        <p:spPr>
          <a:xfrm>
            <a:off x="3505200" y="3885983"/>
            <a:ext cx="7973460" cy="2000666"/>
          </a:xfrm>
          <a:prstGeom prst="rect">
            <a:avLst/>
          </a:prstGeom>
        </p:spPr>
      </p:pic>
      <p:pic>
        <p:nvPicPr>
          <p:cNvPr id="9" name="Picture 8" descr="A screenshot of a computer screen&#10;&#10;AI-generated content may be incorrect.">
            <a:extLst>
              <a:ext uri="{FF2B5EF4-FFF2-40B4-BE49-F238E27FC236}">
                <a16:creationId xmlns:a16="http://schemas.microsoft.com/office/drawing/2014/main" id="{585D87C3-9753-6B4C-BC1D-BEB7E86A5959}"/>
              </a:ext>
            </a:extLst>
          </p:cNvPr>
          <p:cNvPicPr>
            <a:picLocks noChangeAspect="1"/>
          </p:cNvPicPr>
          <p:nvPr/>
        </p:nvPicPr>
        <p:blipFill>
          <a:blip r:embed="rId6"/>
          <a:stretch>
            <a:fillRect/>
          </a:stretch>
        </p:blipFill>
        <p:spPr>
          <a:xfrm>
            <a:off x="3505200" y="6280191"/>
            <a:ext cx="3820280" cy="3378160"/>
          </a:xfrm>
          <a:prstGeom prst="rect">
            <a:avLst/>
          </a:prstGeom>
        </p:spPr>
      </p:pic>
      <p:sp>
        <p:nvSpPr>
          <p:cNvPr id="11" name="Freeform 8">
            <a:extLst>
              <a:ext uri="{FF2B5EF4-FFF2-40B4-BE49-F238E27FC236}">
                <a16:creationId xmlns:a16="http://schemas.microsoft.com/office/drawing/2014/main" id="{9F820287-E7A5-7F90-C72D-CE5F40A3F52F}"/>
              </a:ext>
            </a:extLst>
          </p:cNvPr>
          <p:cNvSpPr/>
          <p:nvPr/>
        </p:nvSpPr>
        <p:spPr>
          <a:xfrm>
            <a:off x="15618124" y="5769239"/>
            <a:ext cx="1227512" cy="1021904"/>
          </a:xfrm>
          <a:custGeom>
            <a:avLst/>
            <a:gdLst/>
            <a:ahLst/>
            <a:cxnLst/>
            <a:rect l="l" t="t" r="r" b="b"/>
            <a:pathLst>
              <a:path w="1227512" h="1021904">
                <a:moveTo>
                  <a:pt x="0" y="0"/>
                </a:moveTo>
                <a:lnTo>
                  <a:pt x="1227512" y="0"/>
                </a:lnTo>
                <a:lnTo>
                  <a:pt x="1227512" y="1021903"/>
                </a:lnTo>
                <a:lnTo>
                  <a:pt x="0" y="10219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 name="Freeform 7">
            <a:extLst>
              <a:ext uri="{FF2B5EF4-FFF2-40B4-BE49-F238E27FC236}">
                <a16:creationId xmlns:a16="http://schemas.microsoft.com/office/drawing/2014/main" id="{4CE0B603-371A-65A5-F127-863FE9860222}"/>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9">
              <a:alphaModFix amt="22000"/>
              <a:extLst>
                <a:ext uri="{96DAC541-7B7A-43D3-8B79-37D633B846F1}">
                  <asvg:svgBlip xmlns:asvg="http://schemas.microsoft.com/office/drawing/2016/SVG/main" r:embed="rId10"/>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6" name="Picture 5" descr="data science course training in india hyderabad by innomatics research labs  (Ebook) - Read free for 30 days">
            <a:extLst>
              <a:ext uri="{FF2B5EF4-FFF2-40B4-BE49-F238E27FC236}">
                <a16:creationId xmlns:a16="http://schemas.microsoft.com/office/drawing/2014/main" id="{F617C7B0-A723-06C7-2D40-8E48767D8AC8}"/>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 Innomatics Research Labs">
            <a:extLst>
              <a:ext uri="{FF2B5EF4-FFF2-40B4-BE49-F238E27FC236}">
                <a16:creationId xmlns:a16="http://schemas.microsoft.com/office/drawing/2014/main" id="{C0C6A9F1-428E-96C3-39E1-FCA13352C9F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352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9D0495B4-6913-702F-656D-DC633BDF2389}"/>
              </a:ext>
            </a:extLst>
          </p:cNvPr>
          <p:cNvSpPr/>
          <p:nvPr/>
        </p:nvSpPr>
        <p:spPr>
          <a:xfrm>
            <a:off x="12268651" y="5565700"/>
            <a:ext cx="6248400" cy="3886200"/>
          </a:xfrm>
          <a:custGeom>
            <a:avLst/>
            <a:gdLst/>
            <a:ahLst/>
            <a:cxnLst/>
            <a:rect l="l" t="t" r="r" b="b"/>
            <a:pathLst>
              <a:path w="10897370" h="7028804">
                <a:moveTo>
                  <a:pt x="0" y="0"/>
                </a:moveTo>
                <a:lnTo>
                  <a:pt x="10897370" y="0"/>
                </a:lnTo>
                <a:lnTo>
                  <a:pt x="10897370" y="7028804"/>
                </a:lnTo>
                <a:lnTo>
                  <a:pt x="0" y="7028804"/>
                </a:lnTo>
                <a:lnTo>
                  <a:pt x="0" y="0"/>
                </a:lnTo>
                <a:close/>
              </a:path>
            </a:pathLst>
          </a:custGeom>
          <a:blipFill>
            <a:blip r:embed="rId2"/>
            <a:stretch>
              <a:fillRect/>
            </a:stretch>
          </a:blipFill>
        </p:spPr>
        <p:txBody>
          <a:bodyPr/>
          <a:lstStyle/>
          <a:p>
            <a:endParaRPr lang="en-US"/>
          </a:p>
        </p:txBody>
      </p:sp>
      <p:sp>
        <p:nvSpPr>
          <p:cNvPr id="3" name="Freeform 7">
            <a:extLst>
              <a:ext uri="{FF2B5EF4-FFF2-40B4-BE49-F238E27FC236}">
                <a16:creationId xmlns:a16="http://schemas.microsoft.com/office/drawing/2014/main" id="{E2ED6F51-AE61-B9AF-E96D-C8849105C433}"/>
              </a:ext>
            </a:extLst>
          </p:cNvPr>
          <p:cNvSpPr/>
          <p:nvPr/>
        </p:nvSpPr>
        <p:spPr>
          <a:xfrm rot="13660545">
            <a:off x="10658892" y="6169789"/>
            <a:ext cx="4452508" cy="3591216"/>
          </a:xfrm>
          <a:custGeom>
            <a:avLst/>
            <a:gdLst/>
            <a:ahLst/>
            <a:cxnLst/>
            <a:rect l="l" t="t" r="r" b="b"/>
            <a:pathLst>
              <a:path w="5247086" h="8855841">
                <a:moveTo>
                  <a:pt x="0" y="0"/>
                </a:moveTo>
                <a:lnTo>
                  <a:pt x="5247085" y="0"/>
                </a:lnTo>
                <a:lnTo>
                  <a:pt x="5247085" y="8855841"/>
                </a:lnTo>
                <a:lnTo>
                  <a:pt x="0" y="8855841"/>
                </a:lnTo>
                <a:lnTo>
                  <a:pt x="0" y="0"/>
                </a:lnTo>
                <a:close/>
              </a:path>
            </a:pathLst>
          </a:custGeom>
          <a:blipFill>
            <a:blip r:embed="rId3"/>
            <a:stretch>
              <a:fillRect/>
            </a:stretch>
          </a:blipFill>
        </p:spPr>
        <p:txBody>
          <a:bodyPr/>
          <a:lstStyle/>
          <a:p>
            <a:endParaRPr lang="en-US"/>
          </a:p>
        </p:txBody>
      </p:sp>
      <p:sp>
        <p:nvSpPr>
          <p:cNvPr id="5" name="TextBox 4">
            <a:extLst>
              <a:ext uri="{FF2B5EF4-FFF2-40B4-BE49-F238E27FC236}">
                <a16:creationId xmlns:a16="http://schemas.microsoft.com/office/drawing/2014/main" id="{DC9E9919-121B-726F-7374-744FAB662A92}"/>
              </a:ext>
            </a:extLst>
          </p:cNvPr>
          <p:cNvSpPr txBox="1"/>
          <p:nvPr/>
        </p:nvSpPr>
        <p:spPr>
          <a:xfrm>
            <a:off x="1133129" y="2223941"/>
            <a:ext cx="12028920" cy="954107"/>
          </a:xfrm>
          <a:prstGeom prst="rect">
            <a:avLst/>
          </a:prstGeom>
          <a:noFill/>
        </p:spPr>
        <p:txBody>
          <a:bodyPr wrap="square">
            <a:spAutoFit/>
          </a:bodyPr>
          <a:lstStyle/>
          <a:p>
            <a:r>
              <a:rPr lang="en-IN" sz="2800" b="1" dirty="0"/>
              <a:t>3.List the names of restaurants that serve 'Mexican' cuisine and have been rated by consumer 'U1001'.</a:t>
            </a:r>
          </a:p>
        </p:txBody>
      </p:sp>
      <p:pic>
        <p:nvPicPr>
          <p:cNvPr id="7" name="Picture 6" descr="A computer screen shot of a menu&#10;&#10;AI-generated content may be incorrect.">
            <a:extLst>
              <a:ext uri="{FF2B5EF4-FFF2-40B4-BE49-F238E27FC236}">
                <a16:creationId xmlns:a16="http://schemas.microsoft.com/office/drawing/2014/main" id="{C4E6ECD3-9C5F-6B55-0E0D-1C4C6499C67A}"/>
              </a:ext>
            </a:extLst>
          </p:cNvPr>
          <p:cNvPicPr>
            <a:picLocks noChangeAspect="1"/>
          </p:cNvPicPr>
          <p:nvPr/>
        </p:nvPicPr>
        <p:blipFill>
          <a:blip r:embed="rId4"/>
          <a:stretch>
            <a:fillRect/>
          </a:stretch>
        </p:blipFill>
        <p:spPr>
          <a:xfrm>
            <a:off x="3505200" y="3791132"/>
            <a:ext cx="7924800" cy="2704736"/>
          </a:xfrm>
          <a:prstGeom prst="rect">
            <a:avLst/>
          </a:prstGeom>
        </p:spPr>
      </p:pic>
      <p:pic>
        <p:nvPicPr>
          <p:cNvPr id="9" name="Picture 8" descr="A close up of a sign&#10;&#10;AI-generated content may be incorrect.">
            <a:extLst>
              <a:ext uri="{FF2B5EF4-FFF2-40B4-BE49-F238E27FC236}">
                <a16:creationId xmlns:a16="http://schemas.microsoft.com/office/drawing/2014/main" id="{C3ED76DC-EEB5-1697-E26F-EFCFF320F3F7}"/>
              </a:ext>
            </a:extLst>
          </p:cNvPr>
          <p:cNvPicPr>
            <a:picLocks noChangeAspect="1"/>
          </p:cNvPicPr>
          <p:nvPr/>
        </p:nvPicPr>
        <p:blipFill>
          <a:blip r:embed="rId5"/>
          <a:stretch>
            <a:fillRect/>
          </a:stretch>
        </p:blipFill>
        <p:spPr>
          <a:xfrm>
            <a:off x="3505200" y="7043921"/>
            <a:ext cx="6019800" cy="1733458"/>
          </a:xfrm>
          <a:prstGeom prst="rect">
            <a:avLst/>
          </a:prstGeom>
        </p:spPr>
      </p:pic>
      <p:sp>
        <p:nvSpPr>
          <p:cNvPr id="10" name="Freeform 2">
            <a:extLst>
              <a:ext uri="{FF2B5EF4-FFF2-40B4-BE49-F238E27FC236}">
                <a16:creationId xmlns:a16="http://schemas.microsoft.com/office/drawing/2014/main" id="{C7E2B7B5-E977-F688-30CC-1692D3A0B6C1}"/>
              </a:ext>
            </a:extLst>
          </p:cNvPr>
          <p:cNvSpPr/>
          <p:nvPr/>
        </p:nvSpPr>
        <p:spPr>
          <a:xfrm rot="8032210" flipH="1">
            <a:off x="13745122" y="3659281"/>
            <a:ext cx="5044781" cy="4533928"/>
          </a:xfrm>
          <a:custGeom>
            <a:avLst/>
            <a:gdLst/>
            <a:ahLst/>
            <a:cxnLst/>
            <a:rect l="l" t="t" r="r" b="b"/>
            <a:pathLst>
              <a:path w="7597482" h="7277127">
                <a:moveTo>
                  <a:pt x="7597482" y="0"/>
                </a:moveTo>
                <a:lnTo>
                  <a:pt x="0" y="0"/>
                </a:lnTo>
                <a:lnTo>
                  <a:pt x="0" y="7277126"/>
                </a:lnTo>
                <a:lnTo>
                  <a:pt x="7597482" y="7277126"/>
                </a:lnTo>
                <a:lnTo>
                  <a:pt x="759748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11" name="Freeform 34">
            <a:extLst>
              <a:ext uri="{FF2B5EF4-FFF2-40B4-BE49-F238E27FC236}">
                <a16:creationId xmlns:a16="http://schemas.microsoft.com/office/drawing/2014/main" id="{258AD79F-6A09-DEAC-3033-0A4E9F9CB735}"/>
              </a:ext>
            </a:extLst>
          </p:cNvPr>
          <p:cNvSpPr/>
          <p:nvPr/>
        </p:nvSpPr>
        <p:spPr>
          <a:xfrm>
            <a:off x="527206" y="-2249"/>
            <a:ext cx="1211846" cy="1322615"/>
          </a:xfrm>
          <a:custGeom>
            <a:avLst/>
            <a:gdLst/>
            <a:ahLst/>
            <a:cxnLst/>
            <a:rect l="l" t="t" r="r" b="b"/>
            <a:pathLst>
              <a:path w="1211846" h="1322615">
                <a:moveTo>
                  <a:pt x="0" y="0"/>
                </a:moveTo>
                <a:lnTo>
                  <a:pt x="1211847" y="0"/>
                </a:lnTo>
                <a:lnTo>
                  <a:pt x="1211847" y="1322616"/>
                </a:lnTo>
                <a:lnTo>
                  <a:pt x="0" y="1322616"/>
                </a:lnTo>
                <a:lnTo>
                  <a:pt x="0" y="0"/>
                </a:lnTo>
                <a:close/>
              </a:path>
            </a:pathLst>
          </a:custGeom>
          <a:blipFill>
            <a:blip r:embed="rId8"/>
            <a:stretch>
              <a:fillRect/>
            </a:stretch>
          </a:blipFill>
        </p:spPr>
        <p:txBody>
          <a:bodyPr/>
          <a:lstStyle/>
          <a:p>
            <a:endParaRPr lang="en-US"/>
          </a:p>
        </p:txBody>
      </p:sp>
      <p:sp>
        <p:nvSpPr>
          <p:cNvPr id="4" name="Freeform 7">
            <a:extLst>
              <a:ext uri="{FF2B5EF4-FFF2-40B4-BE49-F238E27FC236}">
                <a16:creationId xmlns:a16="http://schemas.microsoft.com/office/drawing/2014/main" id="{96BB1416-DE2F-8320-ACA3-654157A9976D}"/>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9">
              <a:alphaModFix amt="22000"/>
              <a:extLst>
                <a:ext uri="{96DAC541-7B7A-43D3-8B79-37D633B846F1}">
                  <asvg:svgBlip xmlns:asvg="http://schemas.microsoft.com/office/drawing/2016/SVG/main" r:embed="rId10"/>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6" name="Picture 5" descr="data science course training in india hyderabad by innomatics research labs  (Ebook) - Read free for 30 days">
            <a:extLst>
              <a:ext uri="{FF2B5EF4-FFF2-40B4-BE49-F238E27FC236}">
                <a16:creationId xmlns:a16="http://schemas.microsoft.com/office/drawing/2014/main" id="{2070B695-93D3-41C4-0C31-238CAC5A5C38}"/>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 Innomatics Research Labs">
            <a:extLst>
              <a:ext uri="{FF2B5EF4-FFF2-40B4-BE49-F238E27FC236}">
                <a16:creationId xmlns:a16="http://schemas.microsoft.com/office/drawing/2014/main" id="{CFA7A8C0-498C-DDAA-C89A-F7E2CEFC57B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872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5AF002BB-5A54-9993-814E-AD550CE8FD5E}"/>
              </a:ext>
            </a:extLst>
          </p:cNvPr>
          <p:cNvSpPr/>
          <p:nvPr/>
        </p:nvSpPr>
        <p:spPr>
          <a:xfrm>
            <a:off x="-152400" y="19921"/>
            <a:ext cx="3505200" cy="3009900"/>
          </a:xfrm>
          <a:custGeom>
            <a:avLst/>
            <a:gdLst/>
            <a:ahLst/>
            <a:cxnLst/>
            <a:rect l="l" t="t" r="r" b="b"/>
            <a:pathLst>
              <a:path w="2969156" h="2635126">
                <a:moveTo>
                  <a:pt x="0" y="0"/>
                </a:moveTo>
                <a:lnTo>
                  <a:pt x="2969156" y="0"/>
                </a:lnTo>
                <a:lnTo>
                  <a:pt x="2969156" y="2635126"/>
                </a:lnTo>
                <a:lnTo>
                  <a:pt x="0" y="2635126"/>
                </a:lnTo>
                <a:lnTo>
                  <a:pt x="0" y="0"/>
                </a:lnTo>
                <a:close/>
              </a:path>
            </a:pathLst>
          </a:custGeom>
          <a:blipFill>
            <a:blip r:embed="rId2"/>
            <a:stretch>
              <a:fillRect/>
            </a:stretch>
          </a:blipFill>
        </p:spPr>
        <p:txBody>
          <a:bodyPr/>
          <a:lstStyle/>
          <a:p>
            <a:endParaRPr lang="en-IN" dirty="0"/>
          </a:p>
        </p:txBody>
      </p:sp>
      <p:sp>
        <p:nvSpPr>
          <p:cNvPr id="3" name="Freeform 22">
            <a:extLst>
              <a:ext uri="{FF2B5EF4-FFF2-40B4-BE49-F238E27FC236}">
                <a16:creationId xmlns:a16="http://schemas.microsoft.com/office/drawing/2014/main" id="{03FBE88B-FD6E-94CD-3A27-4A5794A02219}"/>
              </a:ext>
            </a:extLst>
          </p:cNvPr>
          <p:cNvSpPr/>
          <p:nvPr/>
        </p:nvSpPr>
        <p:spPr>
          <a:xfrm rot="20850464" flipH="1" flipV="1">
            <a:off x="15981150" y="3737676"/>
            <a:ext cx="2312478" cy="2173970"/>
          </a:xfrm>
          <a:custGeom>
            <a:avLst/>
            <a:gdLst/>
            <a:ahLst/>
            <a:cxnLst/>
            <a:rect l="l" t="t" r="r" b="b"/>
            <a:pathLst>
              <a:path w="2312478" h="2106457">
                <a:moveTo>
                  <a:pt x="2312478" y="0"/>
                </a:moveTo>
                <a:lnTo>
                  <a:pt x="0" y="0"/>
                </a:lnTo>
                <a:lnTo>
                  <a:pt x="0" y="2106458"/>
                </a:lnTo>
                <a:lnTo>
                  <a:pt x="2312478" y="2106458"/>
                </a:lnTo>
                <a:lnTo>
                  <a:pt x="231247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9">
            <a:extLst>
              <a:ext uri="{FF2B5EF4-FFF2-40B4-BE49-F238E27FC236}">
                <a16:creationId xmlns:a16="http://schemas.microsoft.com/office/drawing/2014/main" id="{13ADA668-E7A9-6AF6-A1BF-BC3087D861BE}"/>
              </a:ext>
            </a:extLst>
          </p:cNvPr>
          <p:cNvSpPr/>
          <p:nvPr/>
        </p:nvSpPr>
        <p:spPr>
          <a:xfrm rot="18853789" flipH="1">
            <a:off x="811012" y="-1307955"/>
            <a:ext cx="4408341" cy="4762529"/>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7" name="TextBox 6">
            <a:extLst>
              <a:ext uri="{FF2B5EF4-FFF2-40B4-BE49-F238E27FC236}">
                <a16:creationId xmlns:a16="http://schemas.microsoft.com/office/drawing/2014/main" id="{DD2A8B45-9603-2D03-6785-84A79237E006}"/>
              </a:ext>
            </a:extLst>
          </p:cNvPr>
          <p:cNvSpPr txBox="1"/>
          <p:nvPr/>
        </p:nvSpPr>
        <p:spPr>
          <a:xfrm>
            <a:off x="1600200" y="3294310"/>
            <a:ext cx="12639206" cy="954107"/>
          </a:xfrm>
          <a:prstGeom prst="rect">
            <a:avLst/>
          </a:prstGeom>
          <a:noFill/>
        </p:spPr>
        <p:txBody>
          <a:bodyPr wrap="square">
            <a:spAutoFit/>
          </a:bodyPr>
          <a:lstStyle/>
          <a:p>
            <a:r>
              <a:rPr lang="en-IN" sz="2800" b="1" dirty="0"/>
              <a:t>4.Find all details of consumers who prefer 'American' cuisine AND have a 'Medium' budget.</a:t>
            </a:r>
          </a:p>
        </p:txBody>
      </p:sp>
      <p:pic>
        <p:nvPicPr>
          <p:cNvPr id="9" name="Picture 8" descr="A close up of text&#10;&#10;AI-generated content may be incorrect.">
            <a:extLst>
              <a:ext uri="{FF2B5EF4-FFF2-40B4-BE49-F238E27FC236}">
                <a16:creationId xmlns:a16="http://schemas.microsoft.com/office/drawing/2014/main" id="{4FDCE811-75ED-82F1-1FAA-6699D42DDB49}"/>
              </a:ext>
            </a:extLst>
          </p:cNvPr>
          <p:cNvPicPr>
            <a:picLocks noChangeAspect="1"/>
          </p:cNvPicPr>
          <p:nvPr/>
        </p:nvPicPr>
        <p:blipFill>
          <a:blip r:embed="rId7"/>
          <a:stretch>
            <a:fillRect/>
          </a:stretch>
        </p:blipFill>
        <p:spPr>
          <a:xfrm>
            <a:off x="1646420" y="4512906"/>
            <a:ext cx="7391400" cy="1967927"/>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44F24B54-E144-C1FF-E156-86D08C4851C0}"/>
              </a:ext>
            </a:extLst>
          </p:cNvPr>
          <p:cNvPicPr>
            <a:picLocks noChangeAspect="1"/>
          </p:cNvPicPr>
          <p:nvPr/>
        </p:nvPicPr>
        <p:blipFill>
          <a:blip r:embed="rId8"/>
          <a:stretch>
            <a:fillRect/>
          </a:stretch>
        </p:blipFill>
        <p:spPr>
          <a:xfrm>
            <a:off x="1600200" y="6896100"/>
            <a:ext cx="15418951" cy="3128033"/>
          </a:xfrm>
          <a:prstGeom prst="rect">
            <a:avLst/>
          </a:prstGeom>
        </p:spPr>
      </p:pic>
      <p:sp>
        <p:nvSpPr>
          <p:cNvPr id="5" name="Freeform 7">
            <a:extLst>
              <a:ext uri="{FF2B5EF4-FFF2-40B4-BE49-F238E27FC236}">
                <a16:creationId xmlns:a16="http://schemas.microsoft.com/office/drawing/2014/main" id="{99A3F4CA-E311-B016-380A-C672E066D5D0}"/>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9">
              <a:alphaModFix amt="22000"/>
              <a:extLst>
                <a:ext uri="{96DAC541-7B7A-43D3-8B79-37D633B846F1}">
                  <asvg:svgBlip xmlns:asvg="http://schemas.microsoft.com/office/drawing/2016/SVG/main" r:embed="rId10"/>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6" name="Picture 5" descr="data science course training in india hyderabad by innomatics research labs  (Ebook) - Read free for 30 days">
            <a:extLst>
              <a:ext uri="{FF2B5EF4-FFF2-40B4-BE49-F238E27FC236}">
                <a16:creationId xmlns:a16="http://schemas.microsoft.com/office/drawing/2014/main" id="{9247F134-8063-8EBF-4EE4-5713D314DD6D}"/>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 Innomatics Research Labs">
            <a:extLst>
              <a:ext uri="{FF2B5EF4-FFF2-40B4-BE49-F238E27FC236}">
                <a16:creationId xmlns:a16="http://schemas.microsoft.com/office/drawing/2014/main" id="{69448D48-1406-4A37-9ED0-BFC71BC38A9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402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F8CA20D2-27F0-BE66-3740-1CD69E82E103}"/>
              </a:ext>
            </a:extLst>
          </p:cNvPr>
          <p:cNvSpPr/>
          <p:nvPr/>
        </p:nvSpPr>
        <p:spPr>
          <a:xfrm>
            <a:off x="13945332" y="-185485"/>
            <a:ext cx="6248400" cy="4533900"/>
          </a:xfrm>
          <a:custGeom>
            <a:avLst/>
            <a:gdLst/>
            <a:ahLst/>
            <a:cxnLst/>
            <a:rect l="l" t="t" r="r" b="b"/>
            <a:pathLst>
              <a:path w="10062424" h="5534333">
                <a:moveTo>
                  <a:pt x="0" y="0"/>
                </a:moveTo>
                <a:lnTo>
                  <a:pt x="10062424" y="0"/>
                </a:lnTo>
                <a:lnTo>
                  <a:pt x="10062424" y="5534333"/>
                </a:lnTo>
                <a:lnTo>
                  <a:pt x="0" y="5534333"/>
                </a:lnTo>
                <a:lnTo>
                  <a:pt x="0" y="0"/>
                </a:lnTo>
                <a:close/>
              </a:path>
            </a:pathLst>
          </a:custGeom>
          <a:blipFill>
            <a:blip r:embed="rId3"/>
            <a:stretch>
              <a:fillRect/>
            </a:stretch>
          </a:blipFill>
        </p:spPr>
        <p:txBody>
          <a:bodyPr/>
          <a:lstStyle/>
          <a:p>
            <a:endParaRPr lang="en-US"/>
          </a:p>
        </p:txBody>
      </p:sp>
      <p:grpSp>
        <p:nvGrpSpPr>
          <p:cNvPr id="3" name="Group 20">
            <a:extLst>
              <a:ext uri="{FF2B5EF4-FFF2-40B4-BE49-F238E27FC236}">
                <a16:creationId xmlns:a16="http://schemas.microsoft.com/office/drawing/2014/main" id="{48A26476-87DD-7FE0-E88F-B6047506F96B}"/>
              </a:ext>
            </a:extLst>
          </p:cNvPr>
          <p:cNvGrpSpPr/>
          <p:nvPr/>
        </p:nvGrpSpPr>
        <p:grpSpPr>
          <a:xfrm rot="17063454">
            <a:off x="13049872" y="236260"/>
            <a:ext cx="468618" cy="977589"/>
            <a:chOff x="0" y="0"/>
            <a:chExt cx="398780" cy="941070"/>
          </a:xfrm>
        </p:grpSpPr>
        <p:sp>
          <p:nvSpPr>
            <p:cNvPr id="4" name="Freeform 21">
              <a:extLst>
                <a:ext uri="{FF2B5EF4-FFF2-40B4-BE49-F238E27FC236}">
                  <a16:creationId xmlns:a16="http://schemas.microsoft.com/office/drawing/2014/main" id="{CB5B0911-1D40-C768-BD3C-0FC3B780F5D6}"/>
                </a:ext>
              </a:extLst>
            </p:cNvPr>
            <p:cNvSpPr/>
            <p:nvPr/>
          </p:nvSpPr>
          <p:spPr>
            <a:xfrm>
              <a:off x="50800" y="49479"/>
              <a:ext cx="298768" cy="840189"/>
            </a:xfrm>
            <a:custGeom>
              <a:avLst/>
              <a:gdLst/>
              <a:ahLst/>
              <a:cxnLst/>
              <a:rect l="l" t="t" r="r" b="b"/>
              <a:pathLst>
                <a:path w="298768" h="840189">
                  <a:moveTo>
                    <a:pt x="63500" y="720141"/>
                  </a:moveTo>
                  <a:cubicBezTo>
                    <a:pt x="71120" y="411531"/>
                    <a:pt x="-2540" y="163881"/>
                    <a:pt x="1270" y="100381"/>
                  </a:cubicBezTo>
                  <a:cubicBezTo>
                    <a:pt x="1270" y="81331"/>
                    <a:pt x="3810" y="76251"/>
                    <a:pt x="11430" y="64821"/>
                  </a:cubicBezTo>
                  <a:cubicBezTo>
                    <a:pt x="21590" y="48311"/>
                    <a:pt x="41910" y="22911"/>
                    <a:pt x="62230" y="12751"/>
                  </a:cubicBezTo>
                  <a:cubicBezTo>
                    <a:pt x="82550" y="2591"/>
                    <a:pt x="110490" y="-1219"/>
                    <a:pt x="133350" y="2591"/>
                  </a:cubicBezTo>
                  <a:cubicBezTo>
                    <a:pt x="156210" y="6401"/>
                    <a:pt x="181610" y="20371"/>
                    <a:pt x="196850" y="36881"/>
                  </a:cubicBezTo>
                  <a:cubicBezTo>
                    <a:pt x="212090" y="54661"/>
                    <a:pt x="223520" y="85141"/>
                    <a:pt x="226060" y="104191"/>
                  </a:cubicBezTo>
                  <a:cubicBezTo>
                    <a:pt x="228600" y="116891"/>
                    <a:pt x="226060" y="128321"/>
                    <a:pt x="223520" y="139751"/>
                  </a:cubicBezTo>
                  <a:cubicBezTo>
                    <a:pt x="220980" y="152451"/>
                    <a:pt x="218440" y="162611"/>
                    <a:pt x="209550" y="174041"/>
                  </a:cubicBezTo>
                  <a:cubicBezTo>
                    <a:pt x="198120" y="189281"/>
                    <a:pt x="175260" y="212141"/>
                    <a:pt x="153670" y="219761"/>
                  </a:cubicBezTo>
                  <a:cubicBezTo>
                    <a:pt x="132080" y="228651"/>
                    <a:pt x="102870" y="229921"/>
                    <a:pt x="81280" y="222301"/>
                  </a:cubicBezTo>
                  <a:cubicBezTo>
                    <a:pt x="59690" y="215951"/>
                    <a:pt x="35560" y="199441"/>
                    <a:pt x="21590" y="181661"/>
                  </a:cubicBezTo>
                  <a:cubicBezTo>
                    <a:pt x="8890" y="162611"/>
                    <a:pt x="0" y="134671"/>
                    <a:pt x="0" y="111811"/>
                  </a:cubicBezTo>
                  <a:cubicBezTo>
                    <a:pt x="0" y="88951"/>
                    <a:pt x="10160" y="62281"/>
                    <a:pt x="24130" y="44501"/>
                  </a:cubicBezTo>
                  <a:cubicBezTo>
                    <a:pt x="38100" y="25451"/>
                    <a:pt x="66040" y="10211"/>
                    <a:pt x="85090" y="3861"/>
                  </a:cubicBezTo>
                  <a:cubicBezTo>
                    <a:pt x="97790" y="51"/>
                    <a:pt x="107950" y="-1219"/>
                    <a:pt x="121920" y="1321"/>
                  </a:cubicBezTo>
                  <a:cubicBezTo>
                    <a:pt x="140970" y="3861"/>
                    <a:pt x="171450" y="14021"/>
                    <a:pt x="187960" y="29261"/>
                  </a:cubicBezTo>
                  <a:cubicBezTo>
                    <a:pt x="205740" y="44501"/>
                    <a:pt x="213360" y="62281"/>
                    <a:pt x="224790" y="91491"/>
                  </a:cubicBezTo>
                  <a:cubicBezTo>
                    <a:pt x="247650" y="151181"/>
                    <a:pt x="269240" y="299771"/>
                    <a:pt x="280670" y="382321"/>
                  </a:cubicBezTo>
                  <a:cubicBezTo>
                    <a:pt x="289560" y="440741"/>
                    <a:pt x="294640" y="481381"/>
                    <a:pt x="295910" y="535991"/>
                  </a:cubicBezTo>
                  <a:cubicBezTo>
                    <a:pt x="298450" y="598221"/>
                    <a:pt x="302260" y="682041"/>
                    <a:pt x="292100" y="731571"/>
                  </a:cubicBezTo>
                  <a:cubicBezTo>
                    <a:pt x="284480" y="763321"/>
                    <a:pt x="276860" y="787451"/>
                    <a:pt x="259080" y="805231"/>
                  </a:cubicBezTo>
                  <a:cubicBezTo>
                    <a:pt x="241300" y="823011"/>
                    <a:pt x="209550" y="836981"/>
                    <a:pt x="186690" y="839521"/>
                  </a:cubicBezTo>
                  <a:cubicBezTo>
                    <a:pt x="167640" y="842061"/>
                    <a:pt x="148590" y="836981"/>
                    <a:pt x="132080" y="830631"/>
                  </a:cubicBezTo>
                  <a:cubicBezTo>
                    <a:pt x="115570" y="823011"/>
                    <a:pt x="100330" y="812851"/>
                    <a:pt x="88900" y="797611"/>
                  </a:cubicBezTo>
                  <a:cubicBezTo>
                    <a:pt x="74930" y="778561"/>
                    <a:pt x="63500" y="720141"/>
                    <a:pt x="63500" y="720141"/>
                  </a:cubicBezTo>
                </a:path>
              </a:pathLst>
            </a:custGeom>
            <a:solidFill>
              <a:srgbClr val="B93919"/>
            </a:solidFill>
            <a:ln cap="sq">
              <a:noFill/>
              <a:prstDash val="solid"/>
              <a:miter/>
            </a:ln>
          </p:spPr>
          <p:txBody>
            <a:bodyPr/>
            <a:lstStyle/>
            <a:p>
              <a:endParaRPr lang="en-US"/>
            </a:p>
          </p:txBody>
        </p:sp>
      </p:grpSp>
      <p:grpSp>
        <p:nvGrpSpPr>
          <p:cNvPr id="5" name="Group 18">
            <a:extLst>
              <a:ext uri="{FF2B5EF4-FFF2-40B4-BE49-F238E27FC236}">
                <a16:creationId xmlns:a16="http://schemas.microsoft.com/office/drawing/2014/main" id="{ACCE1F13-9F87-8B4E-168C-90FCF48A4590}"/>
              </a:ext>
            </a:extLst>
          </p:cNvPr>
          <p:cNvGrpSpPr/>
          <p:nvPr/>
        </p:nvGrpSpPr>
        <p:grpSpPr>
          <a:xfrm rot="-8834930">
            <a:off x="12643869" y="797463"/>
            <a:ext cx="883030" cy="1023416"/>
            <a:chOff x="0" y="0"/>
            <a:chExt cx="798830" cy="925830"/>
          </a:xfrm>
        </p:grpSpPr>
        <p:sp>
          <p:nvSpPr>
            <p:cNvPr id="6" name="Freeform 19">
              <a:extLst>
                <a:ext uri="{FF2B5EF4-FFF2-40B4-BE49-F238E27FC236}">
                  <a16:creationId xmlns:a16="http://schemas.microsoft.com/office/drawing/2014/main" id="{E118FB5B-0A97-5B01-1B21-16252BE3583D}"/>
                </a:ext>
              </a:extLst>
            </p:cNvPr>
            <p:cNvSpPr/>
            <p:nvPr/>
          </p:nvSpPr>
          <p:spPr>
            <a:xfrm>
              <a:off x="50800" y="50641"/>
              <a:ext cx="697860" cy="824582"/>
            </a:xfrm>
            <a:custGeom>
              <a:avLst/>
              <a:gdLst/>
              <a:ahLst/>
              <a:cxnLst/>
              <a:rect l="l" t="t" r="r" b="b"/>
              <a:pathLst>
                <a:path w="697860" h="824582">
                  <a:moveTo>
                    <a:pt x="25400" y="638969"/>
                  </a:moveTo>
                  <a:cubicBezTo>
                    <a:pt x="546100" y="159"/>
                    <a:pt x="563880" y="-1111"/>
                    <a:pt x="586740" y="159"/>
                  </a:cubicBezTo>
                  <a:cubicBezTo>
                    <a:pt x="610870" y="159"/>
                    <a:pt x="637540" y="11589"/>
                    <a:pt x="655320" y="26829"/>
                  </a:cubicBezTo>
                  <a:cubicBezTo>
                    <a:pt x="673100" y="40799"/>
                    <a:pt x="689610" y="66199"/>
                    <a:pt x="694690" y="89059"/>
                  </a:cubicBezTo>
                  <a:cubicBezTo>
                    <a:pt x="699770" y="111919"/>
                    <a:pt x="693420" y="143669"/>
                    <a:pt x="687070" y="162719"/>
                  </a:cubicBezTo>
                  <a:cubicBezTo>
                    <a:pt x="681990" y="175419"/>
                    <a:pt x="676910" y="184309"/>
                    <a:pt x="666750" y="193199"/>
                  </a:cubicBezTo>
                  <a:cubicBezTo>
                    <a:pt x="651510" y="207169"/>
                    <a:pt x="621030" y="223679"/>
                    <a:pt x="601980" y="228759"/>
                  </a:cubicBezTo>
                  <a:cubicBezTo>
                    <a:pt x="588010" y="231299"/>
                    <a:pt x="577850" y="232569"/>
                    <a:pt x="563880" y="228759"/>
                  </a:cubicBezTo>
                  <a:cubicBezTo>
                    <a:pt x="544830" y="223679"/>
                    <a:pt x="515620" y="210979"/>
                    <a:pt x="499110" y="194469"/>
                  </a:cubicBezTo>
                  <a:cubicBezTo>
                    <a:pt x="482600" y="177959"/>
                    <a:pt x="469900" y="151289"/>
                    <a:pt x="467360" y="128429"/>
                  </a:cubicBezTo>
                  <a:cubicBezTo>
                    <a:pt x="464820" y="105569"/>
                    <a:pt x="471170" y="76359"/>
                    <a:pt x="482600" y="56039"/>
                  </a:cubicBezTo>
                  <a:cubicBezTo>
                    <a:pt x="494030" y="35719"/>
                    <a:pt x="516890" y="16669"/>
                    <a:pt x="538480" y="7779"/>
                  </a:cubicBezTo>
                  <a:cubicBezTo>
                    <a:pt x="560070" y="-1111"/>
                    <a:pt x="589280" y="-2381"/>
                    <a:pt x="612140" y="3969"/>
                  </a:cubicBezTo>
                  <a:cubicBezTo>
                    <a:pt x="633730" y="9049"/>
                    <a:pt x="659130" y="25559"/>
                    <a:pt x="673100" y="44609"/>
                  </a:cubicBezTo>
                  <a:cubicBezTo>
                    <a:pt x="687070" y="62389"/>
                    <a:pt x="695960" y="94139"/>
                    <a:pt x="697230" y="114459"/>
                  </a:cubicBezTo>
                  <a:cubicBezTo>
                    <a:pt x="698500" y="128429"/>
                    <a:pt x="698500" y="134779"/>
                    <a:pt x="690880" y="151289"/>
                  </a:cubicBezTo>
                  <a:cubicBezTo>
                    <a:pt x="669290" y="200819"/>
                    <a:pt x="548640" y="320199"/>
                    <a:pt x="473710" y="416719"/>
                  </a:cubicBezTo>
                  <a:cubicBezTo>
                    <a:pt x="387350" y="527209"/>
                    <a:pt x="270510" y="722789"/>
                    <a:pt x="204470" y="782479"/>
                  </a:cubicBezTo>
                  <a:cubicBezTo>
                    <a:pt x="176530" y="806609"/>
                    <a:pt x="160020" y="819309"/>
                    <a:pt x="134620" y="823119"/>
                  </a:cubicBezTo>
                  <a:cubicBezTo>
                    <a:pt x="109220" y="828199"/>
                    <a:pt x="74930" y="819309"/>
                    <a:pt x="54610" y="807879"/>
                  </a:cubicBezTo>
                  <a:cubicBezTo>
                    <a:pt x="38100" y="798989"/>
                    <a:pt x="25400" y="783749"/>
                    <a:pt x="16510" y="768509"/>
                  </a:cubicBezTo>
                  <a:cubicBezTo>
                    <a:pt x="7620" y="753269"/>
                    <a:pt x="0" y="735489"/>
                    <a:pt x="0" y="716439"/>
                  </a:cubicBezTo>
                  <a:cubicBezTo>
                    <a:pt x="1270" y="692309"/>
                    <a:pt x="25400" y="638969"/>
                    <a:pt x="25400" y="638969"/>
                  </a:cubicBezTo>
                </a:path>
              </a:pathLst>
            </a:custGeom>
            <a:solidFill>
              <a:srgbClr val="B93919"/>
            </a:solidFill>
            <a:ln cap="sq">
              <a:noFill/>
              <a:prstDash val="solid"/>
              <a:miter/>
            </a:ln>
          </p:spPr>
          <p:txBody>
            <a:bodyPr/>
            <a:lstStyle/>
            <a:p>
              <a:endParaRPr lang="en-US"/>
            </a:p>
          </p:txBody>
        </p:sp>
      </p:grpSp>
      <p:grpSp>
        <p:nvGrpSpPr>
          <p:cNvPr id="7" name="Group 20">
            <a:extLst>
              <a:ext uri="{FF2B5EF4-FFF2-40B4-BE49-F238E27FC236}">
                <a16:creationId xmlns:a16="http://schemas.microsoft.com/office/drawing/2014/main" id="{9CE6A6EC-3F95-BF6C-30F6-D81B3EE22D4F}"/>
              </a:ext>
            </a:extLst>
          </p:cNvPr>
          <p:cNvGrpSpPr/>
          <p:nvPr/>
        </p:nvGrpSpPr>
        <p:grpSpPr>
          <a:xfrm rot="-8834930">
            <a:off x="13153572" y="1442056"/>
            <a:ext cx="440813" cy="1040262"/>
            <a:chOff x="0" y="0"/>
            <a:chExt cx="398780" cy="941070"/>
          </a:xfrm>
        </p:grpSpPr>
        <p:sp>
          <p:nvSpPr>
            <p:cNvPr id="8" name="Freeform 21">
              <a:extLst>
                <a:ext uri="{FF2B5EF4-FFF2-40B4-BE49-F238E27FC236}">
                  <a16:creationId xmlns:a16="http://schemas.microsoft.com/office/drawing/2014/main" id="{99378DCC-D741-DAA3-5A80-9D28C5CD1213}"/>
                </a:ext>
              </a:extLst>
            </p:cNvPr>
            <p:cNvSpPr/>
            <p:nvPr/>
          </p:nvSpPr>
          <p:spPr>
            <a:xfrm>
              <a:off x="50800" y="49479"/>
              <a:ext cx="298768" cy="840189"/>
            </a:xfrm>
            <a:custGeom>
              <a:avLst/>
              <a:gdLst/>
              <a:ahLst/>
              <a:cxnLst/>
              <a:rect l="l" t="t" r="r" b="b"/>
              <a:pathLst>
                <a:path w="298768" h="840189">
                  <a:moveTo>
                    <a:pt x="63500" y="720141"/>
                  </a:moveTo>
                  <a:cubicBezTo>
                    <a:pt x="71120" y="411531"/>
                    <a:pt x="-2540" y="163881"/>
                    <a:pt x="1270" y="100381"/>
                  </a:cubicBezTo>
                  <a:cubicBezTo>
                    <a:pt x="1270" y="81331"/>
                    <a:pt x="3810" y="76251"/>
                    <a:pt x="11430" y="64821"/>
                  </a:cubicBezTo>
                  <a:cubicBezTo>
                    <a:pt x="21590" y="48311"/>
                    <a:pt x="41910" y="22911"/>
                    <a:pt x="62230" y="12751"/>
                  </a:cubicBezTo>
                  <a:cubicBezTo>
                    <a:pt x="82550" y="2591"/>
                    <a:pt x="110490" y="-1219"/>
                    <a:pt x="133350" y="2591"/>
                  </a:cubicBezTo>
                  <a:cubicBezTo>
                    <a:pt x="156210" y="6401"/>
                    <a:pt x="181610" y="20371"/>
                    <a:pt x="196850" y="36881"/>
                  </a:cubicBezTo>
                  <a:cubicBezTo>
                    <a:pt x="212090" y="54661"/>
                    <a:pt x="223520" y="85141"/>
                    <a:pt x="226060" y="104191"/>
                  </a:cubicBezTo>
                  <a:cubicBezTo>
                    <a:pt x="228600" y="116891"/>
                    <a:pt x="226060" y="128321"/>
                    <a:pt x="223520" y="139751"/>
                  </a:cubicBezTo>
                  <a:cubicBezTo>
                    <a:pt x="220980" y="152451"/>
                    <a:pt x="218440" y="162611"/>
                    <a:pt x="209550" y="174041"/>
                  </a:cubicBezTo>
                  <a:cubicBezTo>
                    <a:pt x="198120" y="189281"/>
                    <a:pt x="175260" y="212141"/>
                    <a:pt x="153670" y="219761"/>
                  </a:cubicBezTo>
                  <a:cubicBezTo>
                    <a:pt x="132080" y="228651"/>
                    <a:pt x="102870" y="229921"/>
                    <a:pt x="81280" y="222301"/>
                  </a:cubicBezTo>
                  <a:cubicBezTo>
                    <a:pt x="59690" y="215951"/>
                    <a:pt x="35560" y="199441"/>
                    <a:pt x="21590" y="181661"/>
                  </a:cubicBezTo>
                  <a:cubicBezTo>
                    <a:pt x="8890" y="162611"/>
                    <a:pt x="0" y="134671"/>
                    <a:pt x="0" y="111811"/>
                  </a:cubicBezTo>
                  <a:cubicBezTo>
                    <a:pt x="0" y="88951"/>
                    <a:pt x="10160" y="62281"/>
                    <a:pt x="24130" y="44501"/>
                  </a:cubicBezTo>
                  <a:cubicBezTo>
                    <a:pt x="38100" y="25451"/>
                    <a:pt x="66040" y="10211"/>
                    <a:pt x="85090" y="3861"/>
                  </a:cubicBezTo>
                  <a:cubicBezTo>
                    <a:pt x="97790" y="51"/>
                    <a:pt x="107950" y="-1219"/>
                    <a:pt x="121920" y="1321"/>
                  </a:cubicBezTo>
                  <a:cubicBezTo>
                    <a:pt x="140970" y="3861"/>
                    <a:pt x="171450" y="14021"/>
                    <a:pt x="187960" y="29261"/>
                  </a:cubicBezTo>
                  <a:cubicBezTo>
                    <a:pt x="205740" y="44501"/>
                    <a:pt x="213360" y="62281"/>
                    <a:pt x="224790" y="91491"/>
                  </a:cubicBezTo>
                  <a:cubicBezTo>
                    <a:pt x="247650" y="151181"/>
                    <a:pt x="269240" y="299771"/>
                    <a:pt x="280670" y="382321"/>
                  </a:cubicBezTo>
                  <a:cubicBezTo>
                    <a:pt x="289560" y="440741"/>
                    <a:pt x="294640" y="481381"/>
                    <a:pt x="295910" y="535991"/>
                  </a:cubicBezTo>
                  <a:cubicBezTo>
                    <a:pt x="298450" y="598221"/>
                    <a:pt x="302260" y="682041"/>
                    <a:pt x="292100" y="731571"/>
                  </a:cubicBezTo>
                  <a:cubicBezTo>
                    <a:pt x="284480" y="763321"/>
                    <a:pt x="276860" y="787451"/>
                    <a:pt x="259080" y="805231"/>
                  </a:cubicBezTo>
                  <a:cubicBezTo>
                    <a:pt x="241300" y="823011"/>
                    <a:pt x="209550" y="836981"/>
                    <a:pt x="186690" y="839521"/>
                  </a:cubicBezTo>
                  <a:cubicBezTo>
                    <a:pt x="167640" y="842061"/>
                    <a:pt x="148590" y="836981"/>
                    <a:pt x="132080" y="830631"/>
                  </a:cubicBezTo>
                  <a:cubicBezTo>
                    <a:pt x="115570" y="823011"/>
                    <a:pt x="100330" y="812851"/>
                    <a:pt x="88900" y="797611"/>
                  </a:cubicBezTo>
                  <a:cubicBezTo>
                    <a:pt x="74930" y="778561"/>
                    <a:pt x="63500" y="720141"/>
                    <a:pt x="63500" y="720141"/>
                  </a:cubicBezTo>
                </a:path>
              </a:pathLst>
            </a:custGeom>
            <a:solidFill>
              <a:srgbClr val="B93919"/>
            </a:solidFill>
            <a:ln cap="sq">
              <a:noFill/>
              <a:prstDash val="solid"/>
              <a:miter/>
            </a:ln>
          </p:spPr>
          <p:txBody>
            <a:bodyPr/>
            <a:lstStyle/>
            <a:p>
              <a:endParaRPr lang="en-US"/>
            </a:p>
          </p:txBody>
        </p:sp>
      </p:grpSp>
      <p:sp>
        <p:nvSpPr>
          <p:cNvPr id="10" name="TextBox 9">
            <a:extLst>
              <a:ext uri="{FF2B5EF4-FFF2-40B4-BE49-F238E27FC236}">
                <a16:creationId xmlns:a16="http://schemas.microsoft.com/office/drawing/2014/main" id="{AB17192B-CBC6-7F10-C693-74E73A3CF083}"/>
              </a:ext>
            </a:extLst>
          </p:cNvPr>
          <p:cNvSpPr txBox="1"/>
          <p:nvPr/>
        </p:nvSpPr>
        <p:spPr>
          <a:xfrm>
            <a:off x="838200" y="2636073"/>
            <a:ext cx="13488132" cy="954107"/>
          </a:xfrm>
          <a:prstGeom prst="rect">
            <a:avLst/>
          </a:prstGeom>
          <a:noFill/>
        </p:spPr>
        <p:txBody>
          <a:bodyPr wrap="square">
            <a:spAutoFit/>
          </a:bodyPr>
          <a:lstStyle/>
          <a:p>
            <a:r>
              <a:rPr lang="en-IN" sz="2800" b="1" dirty="0"/>
              <a:t>5.List restaurants (Name, City) that have received a </a:t>
            </a:r>
            <a:r>
              <a:rPr lang="en-IN" sz="2800" b="1" dirty="0" err="1"/>
              <a:t>Food_Rating</a:t>
            </a:r>
            <a:r>
              <a:rPr lang="en-IN" sz="2800" b="1" dirty="0"/>
              <a:t> lower than the average </a:t>
            </a:r>
            <a:r>
              <a:rPr lang="en-IN" sz="2800" b="1" dirty="0" err="1"/>
              <a:t>Food_Rating</a:t>
            </a:r>
            <a:r>
              <a:rPr lang="en-IN" sz="2800" b="1" dirty="0"/>
              <a:t> across all rated restaurants.</a:t>
            </a:r>
          </a:p>
        </p:txBody>
      </p:sp>
      <p:pic>
        <p:nvPicPr>
          <p:cNvPr id="12" name="Picture 11" descr="A computer screen shot of text&#10;&#10;AI-generated content may be incorrect.">
            <a:extLst>
              <a:ext uri="{FF2B5EF4-FFF2-40B4-BE49-F238E27FC236}">
                <a16:creationId xmlns:a16="http://schemas.microsoft.com/office/drawing/2014/main" id="{4B629328-A474-0FBF-57B7-B196FF4F409D}"/>
              </a:ext>
            </a:extLst>
          </p:cNvPr>
          <p:cNvPicPr>
            <a:picLocks noChangeAspect="1"/>
          </p:cNvPicPr>
          <p:nvPr/>
        </p:nvPicPr>
        <p:blipFill>
          <a:blip r:embed="rId4"/>
          <a:stretch>
            <a:fillRect/>
          </a:stretch>
        </p:blipFill>
        <p:spPr>
          <a:xfrm>
            <a:off x="3505200" y="3991721"/>
            <a:ext cx="5486400" cy="27051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4171C23F-7E38-2276-A43F-B01682D3E48F}"/>
              </a:ext>
            </a:extLst>
          </p:cNvPr>
          <p:cNvPicPr>
            <a:picLocks noChangeAspect="1"/>
          </p:cNvPicPr>
          <p:nvPr/>
        </p:nvPicPr>
        <p:blipFill>
          <a:blip r:embed="rId5"/>
          <a:stretch>
            <a:fillRect/>
          </a:stretch>
        </p:blipFill>
        <p:spPr>
          <a:xfrm>
            <a:off x="3505200" y="6972300"/>
            <a:ext cx="7111584" cy="2959346"/>
          </a:xfrm>
          <a:prstGeom prst="rect">
            <a:avLst/>
          </a:prstGeom>
        </p:spPr>
      </p:pic>
      <p:sp>
        <p:nvSpPr>
          <p:cNvPr id="15" name="Freeform 3">
            <a:extLst>
              <a:ext uri="{FF2B5EF4-FFF2-40B4-BE49-F238E27FC236}">
                <a16:creationId xmlns:a16="http://schemas.microsoft.com/office/drawing/2014/main" id="{D38A71F8-C3BD-574E-A476-CA95A51200DF}"/>
              </a:ext>
            </a:extLst>
          </p:cNvPr>
          <p:cNvSpPr/>
          <p:nvPr/>
        </p:nvSpPr>
        <p:spPr>
          <a:xfrm rot="6937199" flipH="1">
            <a:off x="12533879" y="6233603"/>
            <a:ext cx="5988304" cy="5541998"/>
          </a:xfrm>
          <a:custGeom>
            <a:avLst/>
            <a:gdLst/>
            <a:ahLst/>
            <a:cxnLst/>
            <a:rect l="l" t="t" r="r" b="b"/>
            <a:pathLst>
              <a:path w="7597482" h="7277127">
                <a:moveTo>
                  <a:pt x="7597482" y="0"/>
                </a:moveTo>
                <a:lnTo>
                  <a:pt x="0" y="0"/>
                </a:lnTo>
                <a:lnTo>
                  <a:pt x="0" y="7277126"/>
                </a:lnTo>
                <a:lnTo>
                  <a:pt x="7597482" y="7277126"/>
                </a:lnTo>
                <a:lnTo>
                  <a:pt x="759748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9" name="Picture 8" descr="data science course training in india hyderabad by innomatics research labs  (Ebook) - Read free for 30 days">
            <a:extLst>
              <a:ext uri="{FF2B5EF4-FFF2-40B4-BE49-F238E27FC236}">
                <a16:creationId xmlns:a16="http://schemas.microsoft.com/office/drawing/2014/main" id="{A26E13B4-58FB-70B7-9B96-94ADB971484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me - Innomatics Research Labs">
            <a:extLst>
              <a:ext uri="{FF2B5EF4-FFF2-40B4-BE49-F238E27FC236}">
                <a16:creationId xmlns:a16="http://schemas.microsoft.com/office/drawing/2014/main" id="{876EC717-65AB-4BB8-F1B5-FACF47B0CB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24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E2AE-85EF-103B-F45F-BB05CB9092FA}"/>
              </a:ext>
            </a:extLst>
          </p:cNvPr>
          <p:cNvSpPr>
            <a:spLocks noGrp="1"/>
          </p:cNvSpPr>
          <p:nvPr>
            <p:ph type="title"/>
          </p:nvPr>
        </p:nvSpPr>
        <p:spPr>
          <a:xfrm>
            <a:off x="457200" y="274638"/>
            <a:ext cx="17221200" cy="1143000"/>
          </a:xfrm>
        </p:spPr>
        <p:txBody>
          <a:bodyPr>
            <a:normAutofit/>
          </a:bodyPr>
          <a:lstStyle/>
          <a:p>
            <a:pPr algn="l"/>
            <a:r>
              <a:rPr lang="en-US" sz="2400" b="1" dirty="0"/>
              <a:t>6. Find consumers (</a:t>
            </a:r>
            <a:r>
              <a:rPr lang="en-US" sz="2400" b="1" dirty="0" err="1"/>
              <a:t>Consumer_ID</a:t>
            </a:r>
            <a:r>
              <a:rPr lang="en-US" sz="2400" b="1" dirty="0"/>
              <a:t>, Age, Occupation) who have rated at least one restaurant but have NOT rated any restaurant that serves 'Italian' cuisine.</a:t>
            </a:r>
          </a:p>
        </p:txBody>
      </p:sp>
      <p:pic>
        <p:nvPicPr>
          <p:cNvPr id="5" name="Content Placeholder 4" descr="A screen shot of a computer program&#10;&#10;AI-generated content may be incorrect.">
            <a:extLst>
              <a:ext uri="{FF2B5EF4-FFF2-40B4-BE49-F238E27FC236}">
                <a16:creationId xmlns:a16="http://schemas.microsoft.com/office/drawing/2014/main" id="{20588D33-F504-5ABD-B3BB-216A5056D02C}"/>
              </a:ext>
            </a:extLst>
          </p:cNvPr>
          <p:cNvPicPr>
            <a:picLocks noGrp="1" noChangeAspect="1"/>
          </p:cNvPicPr>
          <p:nvPr>
            <p:ph idx="1"/>
          </p:nvPr>
        </p:nvPicPr>
        <p:blipFill>
          <a:blip r:embed="rId2"/>
          <a:stretch>
            <a:fillRect/>
          </a:stretch>
        </p:blipFill>
        <p:spPr>
          <a:xfrm>
            <a:off x="990600" y="1866900"/>
            <a:ext cx="6172200" cy="49530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07395B0B-F41E-ACC6-A78E-32E45D079003}"/>
              </a:ext>
            </a:extLst>
          </p:cNvPr>
          <p:cNvPicPr>
            <a:picLocks noChangeAspect="1"/>
          </p:cNvPicPr>
          <p:nvPr/>
        </p:nvPicPr>
        <p:blipFill>
          <a:blip r:embed="rId3"/>
          <a:stretch>
            <a:fillRect/>
          </a:stretch>
        </p:blipFill>
        <p:spPr>
          <a:xfrm>
            <a:off x="8077200" y="2095500"/>
            <a:ext cx="3886200" cy="3962399"/>
          </a:xfrm>
          <a:prstGeom prst="rect">
            <a:avLst/>
          </a:prstGeom>
        </p:spPr>
      </p:pic>
      <p:pic>
        <p:nvPicPr>
          <p:cNvPr id="3" name="Picture 2" descr="Home - Innomatics Research Labs">
            <a:extLst>
              <a:ext uri="{FF2B5EF4-FFF2-40B4-BE49-F238E27FC236}">
                <a16:creationId xmlns:a16="http://schemas.microsoft.com/office/drawing/2014/main" id="{E484BFFC-EB19-2702-80A6-B86B319AAE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16">
            <a:extLst>
              <a:ext uri="{FF2B5EF4-FFF2-40B4-BE49-F238E27FC236}">
                <a16:creationId xmlns:a16="http://schemas.microsoft.com/office/drawing/2014/main" id="{7A8C5972-29DB-5877-4D92-1AF3379F3CC2}"/>
              </a:ext>
            </a:extLst>
          </p:cNvPr>
          <p:cNvSpPr/>
          <p:nvPr/>
        </p:nvSpPr>
        <p:spPr>
          <a:xfrm>
            <a:off x="14309897" y="5277176"/>
            <a:ext cx="3637678" cy="4285924"/>
          </a:xfrm>
          <a:custGeom>
            <a:avLst/>
            <a:gdLst/>
            <a:ahLst/>
            <a:cxnLst/>
            <a:rect l="l" t="t" r="r" b="b"/>
            <a:pathLst>
              <a:path w="3637678" h="4285924">
                <a:moveTo>
                  <a:pt x="0" y="0"/>
                </a:moveTo>
                <a:lnTo>
                  <a:pt x="3637678" y="0"/>
                </a:lnTo>
                <a:lnTo>
                  <a:pt x="3637678" y="4285924"/>
                </a:lnTo>
                <a:lnTo>
                  <a:pt x="0" y="4285924"/>
                </a:lnTo>
                <a:lnTo>
                  <a:pt x="0" y="0"/>
                </a:lnTo>
                <a:close/>
              </a:path>
            </a:pathLst>
          </a:custGeom>
          <a:blipFill>
            <a:blip r:embed="rId5"/>
            <a:stretch>
              <a:fillRect/>
            </a:stretch>
          </a:blipFill>
        </p:spPr>
        <p:txBody>
          <a:bodyPr/>
          <a:lstStyle/>
          <a:p>
            <a:endParaRPr lang="en-US"/>
          </a:p>
        </p:txBody>
      </p:sp>
      <p:pic>
        <p:nvPicPr>
          <p:cNvPr id="6" name="Picture 5" descr="data science course training in india hyderabad by innomatics research labs  (Ebook) - Read free for 30 days">
            <a:extLst>
              <a:ext uri="{FF2B5EF4-FFF2-40B4-BE49-F238E27FC236}">
                <a16:creationId xmlns:a16="http://schemas.microsoft.com/office/drawing/2014/main" id="{D762483E-7858-37D8-30C4-AD58FE59EFD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79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7532C-8533-30F9-64F8-D320D6419C3E}"/>
              </a:ext>
            </a:extLst>
          </p:cNvPr>
          <p:cNvSpPr>
            <a:spLocks noGrp="1"/>
          </p:cNvSpPr>
          <p:nvPr>
            <p:ph type="title"/>
          </p:nvPr>
        </p:nvSpPr>
        <p:spPr>
          <a:xfrm>
            <a:off x="5257800" y="419100"/>
            <a:ext cx="6400800" cy="1143000"/>
          </a:xfrm>
        </p:spPr>
        <p:txBody>
          <a:bodyPr/>
          <a:lstStyle/>
          <a:p>
            <a:r>
              <a:rPr lang="en-US" b="1" dirty="0"/>
              <a:t>ABOUT US</a:t>
            </a:r>
          </a:p>
        </p:txBody>
      </p:sp>
      <p:sp>
        <p:nvSpPr>
          <p:cNvPr id="3" name="TextBox 2">
            <a:extLst>
              <a:ext uri="{FF2B5EF4-FFF2-40B4-BE49-F238E27FC236}">
                <a16:creationId xmlns:a16="http://schemas.microsoft.com/office/drawing/2014/main" id="{B5E6C60F-6779-28CE-0036-9589E7052368}"/>
              </a:ext>
            </a:extLst>
          </p:cNvPr>
          <p:cNvSpPr txBox="1"/>
          <p:nvPr/>
        </p:nvSpPr>
        <p:spPr>
          <a:xfrm>
            <a:off x="1436556" y="2208075"/>
            <a:ext cx="10831643"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T.YAMINI</a:t>
            </a:r>
          </a:p>
          <a:p>
            <a:pPr marL="285750" indent="-285750">
              <a:buFont typeface="Arial" panose="020B0604020202020204" pitchFamily="34" charset="0"/>
              <a:buChar char="•"/>
            </a:pPr>
            <a:r>
              <a:rPr lang="en-US" sz="2400" dirty="0"/>
              <a:t>B.TECH-ECE/DATA ANALYTICS</a:t>
            </a:r>
          </a:p>
          <a:p>
            <a:pPr marL="285750" indent="-285750">
              <a:buFont typeface="Arial" panose="020B0604020202020204" pitchFamily="34" charset="0"/>
              <a:buChar char="•"/>
            </a:pPr>
            <a:r>
              <a:rPr lang="en-US" sz="2400" dirty="0"/>
              <a:t>LINKEDIN: https://www.linkedin.com/in/yamini-prasanna-tibirisetty-ba1436393/</a:t>
            </a:r>
          </a:p>
          <a:p>
            <a:pPr marL="285750" indent="-285750">
              <a:buFont typeface="Arial" panose="020B0604020202020204" pitchFamily="34" charset="0"/>
              <a:buChar char="•"/>
            </a:pPr>
            <a:r>
              <a:rPr lang="en-US" sz="2400" dirty="0"/>
              <a:t>GITHUB: https://github.com/Yaminiprasanna143</a:t>
            </a:r>
          </a:p>
        </p:txBody>
      </p:sp>
      <p:sp>
        <p:nvSpPr>
          <p:cNvPr id="5" name="TextBox 4">
            <a:extLst>
              <a:ext uri="{FF2B5EF4-FFF2-40B4-BE49-F238E27FC236}">
                <a16:creationId xmlns:a16="http://schemas.microsoft.com/office/drawing/2014/main" id="{607E0972-9A98-4FB3-5F48-2891E2D9F135}"/>
              </a:ext>
            </a:extLst>
          </p:cNvPr>
          <p:cNvSpPr txBox="1"/>
          <p:nvPr/>
        </p:nvSpPr>
        <p:spPr>
          <a:xfrm>
            <a:off x="1464038" y="4543335"/>
            <a:ext cx="10194561" cy="1569660"/>
          </a:xfrm>
          <a:prstGeom prst="rect">
            <a:avLst/>
          </a:prstGeom>
          <a:noFill/>
        </p:spPr>
        <p:txBody>
          <a:bodyPr wrap="square">
            <a:spAutoFit/>
          </a:bodyPr>
          <a:lstStyle/>
          <a:p>
            <a:pPr marL="285750" indent="-285750">
              <a:buFont typeface="Arial" panose="020B0604020202020204" pitchFamily="34" charset="0"/>
              <a:buChar char="•"/>
            </a:pPr>
            <a:r>
              <a:rPr lang="en-US" sz="2400" dirty="0"/>
              <a:t>CH.HEMADIVYA</a:t>
            </a:r>
          </a:p>
          <a:p>
            <a:pPr marL="285750" indent="-285750">
              <a:buFont typeface="Arial" panose="020B0604020202020204" pitchFamily="34" charset="0"/>
              <a:buChar char="•"/>
            </a:pPr>
            <a:r>
              <a:rPr lang="en-US" sz="2400" dirty="0"/>
              <a:t>B.TECH-ECE/DATA ANALYTICS</a:t>
            </a:r>
          </a:p>
          <a:p>
            <a:pPr marL="285750" indent="-285750">
              <a:buFont typeface="Arial" panose="020B0604020202020204" pitchFamily="34" charset="0"/>
              <a:buChar char="•"/>
            </a:pPr>
            <a:r>
              <a:rPr lang="en-US" sz="2400" dirty="0"/>
              <a:t>LINKEDIN: https://www.linkedin.com/in/chappidi-hema-divya-396427295</a:t>
            </a:r>
          </a:p>
          <a:p>
            <a:pPr marL="285750" indent="-285750">
              <a:buFont typeface="Arial" panose="020B0604020202020204" pitchFamily="34" charset="0"/>
              <a:buChar char="•"/>
            </a:pPr>
            <a:r>
              <a:rPr lang="en-US" sz="2400" dirty="0"/>
              <a:t>GITHUB: https://github.com/hemachappidi23</a:t>
            </a:r>
          </a:p>
        </p:txBody>
      </p:sp>
      <p:sp>
        <p:nvSpPr>
          <p:cNvPr id="7" name="TextBox 6">
            <a:extLst>
              <a:ext uri="{FF2B5EF4-FFF2-40B4-BE49-F238E27FC236}">
                <a16:creationId xmlns:a16="http://schemas.microsoft.com/office/drawing/2014/main" id="{3AB7C174-1305-312F-93AE-45A843261D0F}"/>
              </a:ext>
            </a:extLst>
          </p:cNvPr>
          <p:cNvSpPr txBox="1"/>
          <p:nvPr/>
        </p:nvSpPr>
        <p:spPr>
          <a:xfrm>
            <a:off x="1436557" y="6472414"/>
            <a:ext cx="9144000" cy="1569660"/>
          </a:xfrm>
          <a:prstGeom prst="rect">
            <a:avLst/>
          </a:prstGeom>
          <a:noFill/>
        </p:spPr>
        <p:txBody>
          <a:bodyPr wrap="square">
            <a:spAutoFit/>
          </a:bodyPr>
          <a:lstStyle/>
          <a:p>
            <a:pPr marL="285750" indent="-285750">
              <a:buFont typeface="Arial" panose="020B0604020202020204" pitchFamily="34" charset="0"/>
              <a:buChar char="•"/>
            </a:pPr>
            <a:r>
              <a:rPr lang="en-US" sz="2400" dirty="0"/>
              <a:t>G.SUPRIYA</a:t>
            </a:r>
          </a:p>
          <a:p>
            <a:pPr marL="285750" indent="-285750">
              <a:buFont typeface="Arial" panose="020B0604020202020204" pitchFamily="34" charset="0"/>
              <a:buChar char="•"/>
            </a:pPr>
            <a:r>
              <a:rPr lang="en-US" sz="2400" dirty="0"/>
              <a:t>B.TECH-CSE/DATA ANALYTICS</a:t>
            </a:r>
          </a:p>
          <a:p>
            <a:pPr marL="285750" indent="-285750">
              <a:buFont typeface="Arial" panose="020B0604020202020204" pitchFamily="34" charset="0"/>
              <a:buChar char="•"/>
            </a:pPr>
            <a:r>
              <a:rPr lang="en-US" sz="2400" dirty="0"/>
              <a:t>LINKEDIN: www.linkedin.com/in/gajawada-supriya-2010752ab</a:t>
            </a:r>
            <a:br>
              <a:rPr lang="en-US" sz="2400" dirty="0"/>
            </a:br>
            <a:r>
              <a:rPr lang="en-US" sz="2400" dirty="0"/>
              <a:t>GITHUB: https://github.com/supriyagajawada123</a:t>
            </a:r>
          </a:p>
        </p:txBody>
      </p:sp>
      <p:sp>
        <p:nvSpPr>
          <p:cNvPr id="4" name="Freeform 5">
            <a:extLst>
              <a:ext uri="{FF2B5EF4-FFF2-40B4-BE49-F238E27FC236}">
                <a16:creationId xmlns:a16="http://schemas.microsoft.com/office/drawing/2014/main" id="{544CABF4-CE75-DD0A-8911-80FA6DBACF7D}"/>
              </a:ext>
            </a:extLst>
          </p:cNvPr>
          <p:cNvSpPr/>
          <p:nvPr/>
        </p:nvSpPr>
        <p:spPr>
          <a:xfrm>
            <a:off x="14859000" y="5620017"/>
            <a:ext cx="3173142" cy="4666358"/>
          </a:xfrm>
          <a:custGeom>
            <a:avLst/>
            <a:gdLst/>
            <a:ahLst/>
            <a:cxnLst/>
            <a:rect l="l" t="t" r="r" b="b"/>
            <a:pathLst>
              <a:path w="3173142" h="4666358">
                <a:moveTo>
                  <a:pt x="0" y="0"/>
                </a:moveTo>
                <a:lnTo>
                  <a:pt x="3173142" y="0"/>
                </a:lnTo>
                <a:lnTo>
                  <a:pt x="3173142" y="4666358"/>
                </a:lnTo>
                <a:lnTo>
                  <a:pt x="0" y="4666358"/>
                </a:lnTo>
                <a:lnTo>
                  <a:pt x="0" y="0"/>
                </a:lnTo>
                <a:close/>
              </a:path>
            </a:pathLst>
          </a:custGeom>
          <a:blipFill>
            <a:blip r:embed="rId2"/>
            <a:stretch>
              <a:fillRect t="-1908" b="-1908"/>
            </a:stretch>
          </a:blipFill>
        </p:spPr>
      </p:sp>
      <p:sp>
        <p:nvSpPr>
          <p:cNvPr id="6" name="Freeform 7">
            <a:extLst>
              <a:ext uri="{FF2B5EF4-FFF2-40B4-BE49-F238E27FC236}">
                <a16:creationId xmlns:a16="http://schemas.microsoft.com/office/drawing/2014/main" id="{A0CB9473-6CF4-F6A8-FC76-BF51689EED8F}"/>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3">
              <a:alphaModFix amt="22000"/>
              <a:extLst>
                <a:ext uri="{96DAC541-7B7A-43D3-8B79-37D633B846F1}">
                  <asvg:svgBlip xmlns:asvg="http://schemas.microsoft.com/office/drawing/2016/SVG/main" r:embed="rId4"/>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8" name="Picture 7" descr="data science course training in india hyderabad by innomatics research labs  (Ebook) - Read free for 30 days">
            <a:extLst>
              <a:ext uri="{FF2B5EF4-FFF2-40B4-BE49-F238E27FC236}">
                <a16:creationId xmlns:a16="http://schemas.microsoft.com/office/drawing/2014/main" id="{A2E2D3D2-4230-252D-E638-BFAE5010DA3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me - Innomatics Research Labs">
            <a:extLst>
              <a:ext uri="{FF2B5EF4-FFF2-40B4-BE49-F238E27FC236}">
                <a16:creationId xmlns:a16="http://schemas.microsoft.com/office/drawing/2014/main" id="{1AF5A983-015D-B281-C814-121B544EE87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901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
            <a:extLst>
              <a:ext uri="{FF2B5EF4-FFF2-40B4-BE49-F238E27FC236}">
                <a16:creationId xmlns:a16="http://schemas.microsoft.com/office/drawing/2014/main" id="{FA88E83C-53BB-EF42-788E-752A13087915}"/>
              </a:ext>
            </a:extLst>
          </p:cNvPr>
          <p:cNvSpPr/>
          <p:nvPr/>
        </p:nvSpPr>
        <p:spPr>
          <a:xfrm>
            <a:off x="13913779" y="4943805"/>
            <a:ext cx="4946754" cy="4575137"/>
          </a:xfrm>
          <a:custGeom>
            <a:avLst/>
            <a:gdLst/>
            <a:ahLst/>
            <a:cxnLst/>
            <a:rect l="l" t="t" r="r" b="b"/>
            <a:pathLst>
              <a:path w="7430074" h="7470107">
                <a:moveTo>
                  <a:pt x="0" y="0"/>
                </a:moveTo>
                <a:lnTo>
                  <a:pt x="7430074" y="0"/>
                </a:lnTo>
                <a:lnTo>
                  <a:pt x="7430074" y="7470107"/>
                </a:lnTo>
                <a:lnTo>
                  <a:pt x="0" y="7470107"/>
                </a:lnTo>
                <a:lnTo>
                  <a:pt x="0" y="0"/>
                </a:lnTo>
                <a:close/>
              </a:path>
            </a:pathLst>
          </a:custGeom>
          <a:blipFill>
            <a:blip r:embed="rId2"/>
            <a:stretch>
              <a:fillRect/>
            </a:stretch>
          </a:blipFill>
        </p:spPr>
        <p:txBody>
          <a:bodyPr/>
          <a:lstStyle/>
          <a:p>
            <a:endParaRPr lang="en-US"/>
          </a:p>
        </p:txBody>
      </p:sp>
      <p:sp>
        <p:nvSpPr>
          <p:cNvPr id="3" name="Freeform 24">
            <a:extLst>
              <a:ext uri="{FF2B5EF4-FFF2-40B4-BE49-F238E27FC236}">
                <a16:creationId xmlns:a16="http://schemas.microsoft.com/office/drawing/2014/main" id="{3A6DD363-0A24-DE48-52C7-54FE3E751A9D}"/>
              </a:ext>
            </a:extLst>
          </p:cNvPr>
          <p:cNvSpPr/>
          <p:nvPr/>
        </p:nvSpPr>
        <p:spPr>
          <a:xfrm rot="1005765" flipH="1">
            <a:off x="9995285" y="6262836"/>
            <a:ext cx="5343844" cy="5105400"/>
          </a:xfrm>
          <a:custGeom>
            <a:avLst/>
            <a:gdLst/>
            <a:ahLst/>
            <a:cxnLst/>
            <a:rect l="l" t="t" r="r" b="b"/>
            <a:pathLst>
              <a:path w="6867844" h="6175337">
                <a:moveTo>
                  <a:pt x="6867844" y="0"/>
                </a:moveTo>
                <a:lnTo>
                  <a:pt x="0" y="0"/>
                </a:lnTo>
                <a:lnTo>
                  <a:pt x="0" y="6175336"/>
                </a:lnTo>
                <a:lnTo>
                  <a:pt x="6867844" y="6175336"/>
                </a:lnTo>
                <a:lnTo>
                  <a:pt x="6867844" y="0"/>
                </a:lnTo>
                <a:close/>
              </a:path>
            </a:pathLst>
          </a:custGeom>
          <a:blipFill>
            <a:blip r:embed="rId3"/>
            <a:stretch>
              <a:fillRect/>
            </a:stretch>
          </a:blipFill>
        </p:spPr>
        <p:txBody>
          <a:bodyPr/>
          <a:lstStyle/>
          <a:p>
            <a:endParaRPr lang="en-US"/>
          </a:p>
        </p:txBody>
      </p:sp>
      <p:sp>
        <p:nvSpPr>
          <p:cNvPr id="5" name="TextBox 4">
            <a:extLst>
              <a:ext uri="{FF2B5EF4-FFF2-40B4-BE49-F238E27FC236}">
                <a16:creationId xmlns:a16="http://schemas.microsoft.com/office/drawing/2014/main" id="{B9E53860-73A7-8FAA-917C-F2781C48F21D}"/>
              </a:ext>
            </a:extLst>
          </p:cNvPr>
          <p:cNvSpPr txBox="1"/>
          <p:nvPr/>
        </p:nvSpPr>
        <p:spPr>
          <a:xfrm>
            <a:off x="609600" y="1485900"/>
            <a:ext cx="12725400" cy="523220"/>
          </a:xfrm>
          <a:prstGeom prst="rect">
            <a:avLst/>
          </a:prstGeom>
          <a:noFill/>
        </p:spPr>
        <p:txBody>
          <a:bodyPr wrap="square">
            <a:spAutoFit/>
          </a:bodyPr>
          <a:lstStyle/>
          <a:p>
            <a:r>
              <a:rPr lang="en-IN" sz="2800" b="1" dirty="0"/>
              <a:t>7.List restaurants (Name) that have received ratings from consumers older than 30.</a:t>
            </a:r>
          </a:p>
        </p:txBody>
      </p:sp>
      <p:pic>
        <p:nvPicPr>
          <p:cNvPr id="7" name="Picture 6" descr="A screenshot of a computer program&#10;&#10;AI-generated content may be incorrect.">
            <a:extLst>
              <a:ext uri="{FF2B5EF4-FFF2-40B4-BE49-F238E27FC236}">
                <a16:creationId xmlns:a16="http://schemas.microsoft.com/office/drawing/2014/main" id="{0EAA82BF-37EF-4295-CD39-3936B6CD37C3}"/>
              </a:ext>
            </a:extLst>
          </p:cNvPr>
          <p:cNvPicPr>
            <a:picLocks noChangeAspect="1"/>
          </p:cNvPicPr>
          <p:nvPr/>
        </p:nvPicPr>
        <p:blipFill>
          <a:blip r:embed="rId4"/>
          <a:stretch>
            <a:fillRect/>
          </a:stretch>
        </p:blipFill>
        <p:spPr>
          <a:xfrm>
            <a:off x="3505200" y="2628900"/>
            <a:ext cx="5181600" cy="31242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290B46B6-6829-39AE-6B65-80C6A107535E}"/>
              </a:ext>
            </a:extLst>
          </p:cNvPr>
          <p:cNvPicPr>
            <a:picLocks noChangeAspect="1"/>
          </p:cNvPicPr>
          <p:nvPr/>
        </p:nvPicPr>
        <p:blipFill>
          <a:blip r:embed="rId5"/>
          <a:stretch>
            <a:fillRect/>
          </a:stretch>
        </p:blipFill>
        <p:spPr>
          <a:xfrm>
            <a:off x="3810000" y="6272134"/>
            <a:ext cx="4256467" cy="3657600"/>
          </a:xfrm>
          <a:prstGeom prst="rect">
            <a:avLst/>
          </a:prstGeom>
        </p:spPr>
      </p:pic>
      <p:sp>
        <p:nvSpPr>
          <p:cNvPr id="10" name="Freeform 6">
            <a:extLst>
              <a:ext uri="{FF2B5EF4-FFF2-40B4-BE49-F238E27FC236}">
                <a16:creationId xmlns:a16="http://schemas.microsoft.com/office/drawing/2014/main" id="{3277E8AA-50B8-B0B9-23CE-015FC829E8E9}"/>
              </a:ext>
            </a:extLst>
          </p:cNvPr>
          <p:cNvSpPr/>
          <p:nvPr/>
        </p:nvSpPr>
        <p:spPr>
          <a:xfrm>
            <a:off x="15773400" y="225186"/>
            <a:ext cx="1227512" cy="1021904"/>
          </a:xfrm>
          <a:custGeom>
            <a:avLst/>
            <a:gdLst/>
            <a:ahLst/>
            <a:cxnLst/>
            <a:rect l="l" t="t" r="r" b="b"/>
            <a:pathLst>
              <a:path w="1227512" h="1021904">
                <a:moveTo>
                  <a:pt x="0" y="0"/>
                </a:moveTo>
                <a:lnTo>
                  <a:pt x="1227511" y="0"/>
                </a:lnTo>
                <a:lnTo>
                  <a:pt x="1227511" y="1021904"/>
                </a:lnTo>
                <a:lnTo>
                  <a:pt x="0" y="10219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grpSp>
        <p:nvGrpSpPr>
          <p:cNvPr id="11" name="Group 24">
            <a:extLst>
              <a:ext uri="{FF2B5EF4-FFF2-40B4-BE49-F238E27FC236}">
                <a16:creationId xmlns:a16="http://schemas.microsoft.com/office/drawing/2014/main" id="{1651442D-1D67-7A8D-F524-C8E0335989E4}"/>
              </a:ext>
            </a:extLst>
          </p:cNvPr>
          <p:cNvGrpSpPr/>
          <p:nvPr/>
        </p:nvGrpSpPr>
        <p:grpSpPr>
          <a:xfrm>
            <a:off x="16687800" y="-114300"/>
            <a:ext cx="1294448" cy="2558415"/>
            <a:chOff x="0" y="0"/>
            <a:chExt cx="1725930" cy="3411220"/>
          </a:xfrm>
        </p:grpSpPr>
        <p:sp>
          <p:nvSpPr>
            <p:cNvPr id="12" name="Freeform 25">
              <a:extLst>
                <a:ext uri="{FF2B5EF4-FFF2-40B4-BE49-F238E27FC236}">
                  <a16:creationId xmlns:a16="http://schemas.microsoft.com/office/drawing/2014/main" id="{2FF46FB5-5C53-FC30-EDAD-1AE605BC8043}"/>
                </a:ext>
              </a:extLst>
            </p:cNvPr>
            <p:cNvSpPr/>
            <p:nvPr/>
          </p:nvSpPr>
          <p:spPr>
            <a:xfrm>
              <a:off x="45817" y="47168"/>
              <a:ext cx="1629378" cy="3312306"/>
            </a:xfrm>
            <a:custGeom>
              <a:avLst/>
              <a:gdLst/>
              <a:ahLst/>
              <a:cxnLst/>
              <a:rect l="l" t="t" r="r" b="b"/>
              <a:pathLst>
                <a:path w="1629378" h="3312306">
                  <a:moveTo>
                    <a:pt x="1612803" y="148412"/>
                  </a:moveTo>
                  <a:cubicBezTo>
                    <a:pt x="1376583" y="432892"/>
                    <a:pt x="1183543" y="572592"/>
                    <a:pt x="1103533" y="680542"/>
                  </a:cubicBezTo>
                  <a:cubicBezTo>
                    <a:pt x="1047653" y="755472"/>
                    <a:pt x="1017173" y="816432"/>
                    <a:pt x="995583" y="895172"/>
                  </a:cubicBezTo>
                  <a:cubicBezTo>
                    <a:pt x="971453" y="981532"/>
                    <a:pt x="991773" y="1089482"/>
                    <a:pt x="973993" y="1179652"/>
                  </a:cubicBezTo>
                  <a:cubicBezTo>
                    <a:pt x="956213" y="1266012"/>
                    <a:pt x="921923" y="1362532"/>
                    <a:pt x="892713" y="1427302"/>
                  </a:cubicBezTo>
                  <a:cubicBezTo>
                    <a:pt x="872393" y="1473022"/>
                    <a:pt x="863503" y="1499692"/>
                    <a:pt x="827943" y="1539062"/>
                  </a:cubicBezTo>
                  <a:cubicBezTo>
                    <a:pt x="768253" y="1606372"/>
                    <a:pt x="592993" y="1696542"/>
                    <a:pt x="530763" y="1761312"/>
                  </a:cubicBezTo>
                  <a:cubicBezTo>
                    <a:pt x="493933" y="1799412"/>
                    <a:pt x="476153" y="1827352"/>
                    <a:pt x="458373" y="1865452"/>
                  </a:cubicBezTo>
                  <a:cubicBezTo>
                    <a:pt x="440593" y="1907362"/>
                    <a:pt x="435513" y="1949272"/>
                    <a:pt x="429163" y="2006422"/>
                  </a:cubicBezTo>
                  <a:cubicBezTo>
                    <a:pt x="419003" y="2091512"/>
                    <a:pt x="436783" y="2245182"/>
                    <a:pt x="424083" y="2329002"/>
                  </a:cubicBezTo>
                  <a:cubicBezTo>
                    <a:pt x="415193" y="2386152"/>
                    <a:pt x="406303" y="2420442"/>
                    <a:pt x="384713" y="2469972"/>
                  </a:cubicBezTo>
                  <a:cubicBezTo>
                    <a:pt x="358043" y="2533472"/>
                    <a:pt x="290733" y="2616022"/>
                    <a:pt x="267873" y="2674442"/>
                  </a:cubicBezTo>
                  <a:cubicBezTo>
                    <a:pt x="252633" y="2712542"/>
                    <a:pt x="251363" y="2743022"/>
                    <a:pt x="242473" y="2777312"/>
                  </a:cubicBezTo>
                  <a:cubicBezTo>
                    <a:pt x="233583" y="2814142"/>
                    <a:pt x="222153" y="2842082"/>
                    <a:pt x="215803" y="2887802"/>
                  </a:cubicBezTo>
                  <a:cubicBezTo>
                    <a:pt x="206913" y="2966542"/>
                    <a:pt x="225963" y="3143072"/>
                    <a:pt x="215803" y="3207842"/>
                  </a:cubicBezTo>
                  <a:cubicBezTo>
                    <a:pt x="210723" y="3237052"/>
                    <a:pt x="203103" y="3256102"/>
                    <a:pt x="194213" y="3271342"/>
                  </a:cubicBezTo>
                  <a:cubicBezTo>
                    <a:pt x="186593" y="3281502"/>
                    <a:pt x="180243" y="3287852"/>
                    <a:pt x="168813" y="3294202"/>
                  </a:cubicBezTo>
                  <a:cubicBezTo>
                    <a:pt x="153573" y="3303092"/>
                    <a:pt x="123093" y="3311982"/>
                    <a:pt x="104043" y="3311982"/>
                  </a:cubicBezTo>
                  <a:cubicBezTo>
                    <a:pt x="91343" y="3313252"/>
                    <a:pt x="82453" y="3310712"/>
                    <a:pt x="71023" y="3305632"/>
                  </a:cubicBezTo>
                  <a:cubicBezTo>
                    <a:pt x="55783" y="3296742"/>
                    <a:pt x="31653" y="3280232"/>
                    <a:pt x="20223" y="3261182"/>
                  </a:cubicBezTo>
                  <a:cubicBezTo>
                    <a:pt x="10063" y="3243402"/>
                    <a:pt x="4983" y="3214192"/>
                    <a:pt x="6253" y="3196412"/>
                  </a:cubicBezTo>
                  <a:cubicBezTo>
                    <a:pt x="6253" y="3183712"/>
                    <a:pt x="10063" y="3173552"/>
                    <a:pt x="15143" y="3163392"/>
                  </a:cubicBezTo>
                  <a:cubicBezTo>
                    <a:pt x="20223" y="3153232"/>
                    <a:pt x="24033" y="3144342"/>
                    <a:pt x="34193" y="3135452"/>
                  </a:cubicBezTo>
                  <a:cubicBezTo>
                    <a:pt x="48163" y="3124022"/>
                    <a:pt x="76103" y="3108782"/>
                    <a:pt x="93883" y="3103702"/>
                  </a:cubicBezTo>
                  <a:cubicBezTo>
                    <a:pt x="105313" y="3101162"/>
                    <a:pt x="115473" y="3101162"/>
                    <a:pt x="126903" y="3103702"/>
                  </a:cubicBezTo>
                  <a:cubicBezTo>
                    <a:pt x="144683" y="3108782"/>
                    <a:pt x="171353" y="3120212"/>
                    <a:pt x="186593" y="3135452"/>
                  </a:cubicBezTo>
                  <a:cubicBezTo>
                    <a:pt x="200563" y="3150692"/>
                    <a:pt x="211993" y="3174822"/>
                    <a:pt x="214533" y="3196412"/>
                  </a:cubicBezTo>
                  <a:cubicBezTo>
                    <a:pt x="217073" y="3216732"/>
                    <a:pt x="210723" y="3243402"/>
                    <a:pt x="200563" y="3261182"/>
                  </a:cubicBezTo>
                  <a:cubicBezTo>
                    <a:pt x="189133" y="3280232"/>
                    <a:pt x="168813" y="3296742"/>
                    <a:pt x="148493" y="3305632"/>
                  </a:cubicBezTo>
                  <a:cubicBezTo>
                    <a:pt x="129443" y="3313252"/>
                    <a:pt x="102773" y="3314522"/>
                    <a:pt x="82453" y="3308172"/>
                  </a:cubicBezTo>
                  <a:cubicBezTo>
                    <a:pt x="62133" y="3303092"/>
                    <a:pt x="39273" y="3287852"/>
                    <a:pt x="26573" y="3271342"/>
                  </a:cubicBezTo>
                  <a:cubicBezTo>
                    <a:pt x="13873" y="3254832"/>
                    <a:pt x="10063" y="3237052"/>
                    <a:pt x="4983" y="3207842"/>
                  </a:cubicBezTo>
                  <a:cubicBezTo>
                    <a:pt x="-3907" y="3145612"/>
                    <a:pt x="-97" y="3007182"/>
                    <a:pt x="10063" y="2913202"/>
                  </a:cubicBezTo>
                  <a:cubicBezTo>
                    <a:pt x="18953" y="2826842"/>
                    <a:pt x="40543" y="2729052"/>
                    <a:pt x="57053" y="2666822"/>
                  </a:cubicBezTo>
                  <a:cubicBezTo>
                    <a:pt x="68483" y="2627452"/>
                    <a:pt x="74833" y="2605862"/>
                    <a:pt x="91343" y="2572842"/>
                  </a:cubicBezTo>
                  <a:cubicBezTo>
                    <a:pt x="111663" y="2530932"/>
                    <a:pt x="153573" y="2483942"/>
                    <a:pt x="177703" y="2440762"/>
                  </a:cubicBezTo>
                  <a:cubicBezTo>
                    <a:pt x="196753" y="2402662"/>
                    <a:pt x="213263" y="2378532"/>
                    <a:pt x="224693" y="2327732"/>
                  </a:cubicBezTo>
                  <a:cubicBezTo>
                    <a:pt x="245013" y="2229942"/>
                    <a:pt x="213263" y="1989912"/>
                    <a:pt x="234853" y="1888312"/>
                  </a:cubicBezTo>
                  <a:cubicBezTo>
                    <a:pt x="246283" y="1831162"/>
                    <a:pt x="265333" y="1800682"/>
                    <a:pt x="288193" y="1758772"/>
                  </a:cubicBezTo>
                  <a:cubicBezTo>
                    <a:pt x="312323" y="1713052"/>
                    <a:pt x="350423" y="1662252"/>
                    <a:pt x="382173" y="1625422"/>
                  </a:cubicBezTo>
                  <a:cubicBezTo>
                    <a:pt x="406303" y="1596212"/>
                    <a:pt x="420273" y="1580972"/>
                    <a:pt x="453293" y="1553032"/>
                  </a:cubicBezTo>
                  <a:cubicBezTo>
                    <a:pt x="507903" y="1507312"/>
                    <a:pt x="633633" y="1453972"/>
                    <a:pt x="688243" y="1385392"/>
                  </a:cubicBezTo>
                  <a:cubicBezTo>
                    <a:pt x="737773" y="1324432"/>
                    <a:pt x="759363" y="1244422"/>
                    <a:pt x="779683" y="1169492"/>
                  </a:cubicBezTo>
                  <a:cubicBezTo>
                    <a:pt x="798733" y="1093292"/>
                    <a:pt x="794923" y="1001852"/>
                    <a:pt x="807623" y="930732"/>
                  </a:cubicBezTo>
                  <a:cubicBezTo>
                    <a:pt x="817783" y="872312"/>
                    <a:pt x="821593" y="829132"/>
                    <a:pt x="844453" y="773252"/>
                  </a:cubicBezTo>
                  <a:cubicBezTo>
                    <a:pt x="871123" y="703402"/>
                    <a:pt x="911763" y="628472"/>
                    <a:pt x="972723" y="551002"/>
                  </a:cubicBezTo>
                  <a:cubicBezTo>
                    <a:pt x="1056543" y="444322"/>
                    <a:pt x="1234343" y="312242"/>
                    <a:pt x="1328323" y="210642"/>
                  </a:cubicBezTo>
                  <a:cubicBezTo>
                    <a:pt x="1395633" y="136982"/>
                    <a:pt x="1446433" y="35382"/>
                    <a:pt x="1494693" y="9982"/>
                  </a:cubicBezTo>
                  <a:cubicBezTo>
                    <a:pt x="1518823" y="-2718"/>
                    <a:pt x="1540413" y="-1448"/>
                    <a:pt x="1560733" y="3632"/>
                  </a:cubicBezTo>
                  <a:cubicBezTo>
                    <a:pt x="1579783" y="8712"/>
                    <a:pt x="1602643" y="26492"/>
                    <a:pt x="1614073" y="41732"/>
                  </a:cubicBezTo>
                  <a:cubicBezTo>
                    <a:pt x="1622963" y="54432"/>
                    <a:pt x="1628043" y="68402"/>
                    <a:pt x="1629313" y="83642"/>
                  </a:cubicBezTo>
                  <a:cubicBezTo>
                    <a:pt x="1630583" y="102692"/>
                    <a:pt x="1612803" y="148412"/>
                    <a:pt x="1612803" y="148412"/>
                  </a:cubicBezTo>
                </a:path>
              </a:pathLst>
            </a:custGeom>
            <a:solidFill>
              <a:srgbClr val="B93919"/>
            </a:solidFill>
            <a:ln cap="sq">
              <a:noFill/>
              <a:prstDash val="solid"/>
              <a:miter/>
            </a:ln>
          </p:spPr>
          <p:txBody>
            <a:bodyPr/>
            <a:lstStyle/>
            <a:p>
              <a:endParaRPr lang="en-US"/>
            </a:p>
          </p:txBody>
        </p:sp>
      </p:grpSp>
      <p:sp>
        <p:nvSpPr>
          <p:cNvPr id="4" name="Freeform 7">
            <a:extLst>
              <a:ext uri="{FF2B5EF4-FFF2-40B4-BE49-F238E27FC236}">
                <a16:creationId xmlns:a16="http://schemas.microsoft.com/office/drawing/2014/main" id="{9C87165F-A5D9-2C20-CDFB-327F831454E8}"/>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8">
              <a:alphaModFix amt="22000"/>
              <a:extLst>
                <a:ext uri="{96DAC541-7B7A-43D3-8B79-37D633B846F1}">
                  <asvg:svgBlip xmlns:asvg="http://schemas.microsoft.com/office/drawing/2016/SVG/main" r:embed="rId9"/>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6" name="Picture 5" descr="data science course training in india hyderabad by innomatics research labs  (Ebook) - Read free for 30 days">
            <a:extLst>
              <a:ext uri="{FF2B5EF4-FFF2-40B4-BE49-F238E27FC236}">
                <a16:creationId xmlns:a16="http://schemas.microsoft.com/office/drawing/2014/main" id="{4C73FB90-C760-ABFD-55D4-A25C15006B1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 Innomatics Research Labs">
            <a:extLst>
              <a:ext uri="{FF2B5EF4-FFF2-40B4-BE49-F238E27FC236}">
                <a16:creationId xmlns:a16="http://schemas.microsoft.com/office/drawing/2014/main" id="{4205E13B-3D8D-0E11-445A-2816F82346A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580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332C75A9-38C7-C040-1A56-E8FE899C0833}"/>
              </a:ext>
            </a:extLst>
          </p:cNvPr>
          <p:cNvSpPr/>
          <p:nvPr/>
        </p:nvSpPr>
        <p:spPr>
          <a:xfrm>
            <a:off x="14630400" y="3824224"/>
            <a:ext cx="5815098" cy="5749493"/>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txBody>
          <a:bodyPr/>
          <a:lstStyle/>
          <a:p>
            <a:endParaRPr lang="en-IN" dirty="0"/>
          </a:p>
        </p:txBody>
      </p:sp>
      <p:grpSp>
        <p:nvGrpSpPr>
          <p:cNvPr id="3" name="Group 12">
            <a:extLst>
              <a:ext uri="{FF2B5EF4-FFF2-40B4-BE49-F238E27FC236}">
                <a16:creationId xmlns:a16="http://schemas.microsoft.com/office/drawing/2014/main" id="{5FC04A67-6253-D6F4-3D2D-4DEE5AAF45F6}"/>
              </a:ext>
            </a:extLst>
          </p:cNvPr>
          <p:cNvGrpSpPr/>
          <p:nvPr/>
        </p:nvGrpSpPr>
        <p:grpSpPr>
          <a:xfrm rot="9839781" flipH="1">
            <a:off x="15660965" y="5358161"/>
            <a:ext cx="1537041" cy="1307782"/>
            <a:chOff x="0" y="0"/>
            <a:chExt cx="1903730" cy="1743710"/>
          </a:xfrm>
        </p:grpSpPr>
        <p:sp>
          <p:nvSpPr>
            <p:cNvPr id="4" name="Freeform 13">
              <a:extLst>
                <a:ext uri="{FF2B5EF4-FFF2-40B4-BE49-F238E27FC236}">
                  <a16:creationId xmlns:a16="http://schemas.microsoft.com/office/drawing/2014/main" id="{813B0773-B27C-6A8E-BCD2-9D9343B2F1E1}"/>
                </a:ext>
              </a:extLst>
            </p:cNvPr>
            <p:cNvSpPr/>
            <p:nvPr/>
          </p:nvSpPr>
          <p:spPr>
            <a:xfrm>
              <a:off x="49672" y="50313"/>
              <a:ext cx="1803205" cy="1643656"/>
            </a:xfrm>
            <a:custGeom>
              <a:avLst/>
              <a:gdLst/>
              <a:ahLst/>
              <a:cxnLst/>
              <a:rect l="l" t="t" r="r" b="b"/>
              <a:pathLst>
                <a:path w="1803205" h="1643656">
                  <a:moveTo>
                    <a:pt x="1799448" y="117327"/>
                  </a:moveTo>
                  <a:cubicBezTo>
                    <a:pt x="1674988" y="513567"/>
                    <a:pt x="1614028" y="676127"/>
                    <a:pt x="1545448" y="794237"/>
                  </a:cubicBezTo>
                  <a:cubicBezTo>
                    <a:pt x="1484488" y="898377"/>
                    <a:pt x="1408288" y="991087"/>
                    <a:pt x="1334628" y="1068557"/>
                  </a:cubicBezTo>
                  <a:cubicBezTo>
                    <a:pt x="1269858" y="1138407"/>
                    <a:pt x="1203818" y="1189207"/>
                    <a:pt x="1131428" y="1243817"/>
                  </a:cubicBezTo>
                  <a:cubicBezTo>
                    <a:pt x="1053958" y="1300967"/>
                    <a:pt x="975218" y="1355577"/>
                    <a:pt x="881238" y="1405107"/>
                  </a:cubicBezTo>
                  <a:cubicBezTo>
                    <a:pt x="772018" y="1462257"/>
                    <a:pt x="642478" y="1519407"/>
                    <a:pt x="512938" y="1558777"/>
                  </a:cubicBezTo>
                  <a:cubicBezTo>
                    <a:pt x="375778" y="1599417"/>
                    <a:pt x="149718" y="1652757"/>
                    <a:pt x="76058" y="1641327"/>
                  </a:cubicBezTo>
                  <a:cubicBezTo>
                    <a:pt x="49388" y="1637517"/>
                    <a:pt x="36688" y="1628627"/>
                    <a:pt x="23988" y="1613387"/>
                  </a:cubicBezTo>
                  <a:cubicBezTo>
                    <a:pt x="10018" y="1594337"/>
                    <a:pt x="-3952" y="1554967"/>
                    <a:pt x="2398" y="1530837"/>
                  </a:cubicBezTo>
                  <a:cubicBezTo>
                    <a:pt x="8748" y="1505437"/>
                    <a:pt x="35418" y="1474957"/>
                    <a:pt x="59548" y="1464797"/>
                  </a:cubicBezTo>
                  <a:cubicBezTo>
                    <a:pt x="82408" y="1455907"/>
                    <a:pt x="124318" y="1463527"/>
                    <a:pt x="144638" y="1476227"/>
                  </a:cubicBezTo>
                  <a:cubicBezTo>
                    <a:pt x="161148" y="1485117"/>
                    <a:pt x="173848" y="1505437"/>
                    <a:pt x="178928" y="1523217"/>
                  </a:cubicBezTo>
                  <a:cubicBezTo>
                    <a:pt x="185278" y="1540997"/>
                    <a:pt x="186548" y="1563857"/>
                    <a:pt x="178928" y="1581637"/>
                  </a:cubicBezTo>
                  <a:cubicBezTo>
                    <a:pt x="168768" y="1603227"/>
                    <a:pt x="138288" y="1632437"/>
                    <a:pt x="115428" y="1640057"/>
                  </a:cubicBezTo>
                  <a:cubicBezTo>
                    <a:pt x="96378" y="1646407"/>
                    <a:pt x="73518" y="1643867"/>
                    <a:pt x="57008" y="1636247"/>
                  </a:cubicBezTo>
                  <a:cubicBezTo>
                    <a:pt x="39228" y="1628627"/>
                    <a:pt x="21448" y="1613387"/>
                    <a:pt x="12558" y="1598147"/>
                  </a:cubicBezTo>
                  <a:cubicBezTo>
                    <a:pt x="3668" y="1581637"/>
                    <a:pt x="-2682" y="1560047"/>
                    <a:pt x="1128" y="1539727"/>
                  </a:cubicBezTo>
                  <a:cubicBezTo>
                    <a:pt x="4938" y="1516867"/>
                    <a:pt x="18908" y="1488927"/>
                    <a:pt x="49388" y="1469877"/>
                  </a:cubicBezTo>
                  <a:cubicBezTo>
                    <a:pt x="116698" y="1426697"/>
                    <a:pt x="324978" y="1433047"/>
                    <a:pt x="451978" y="1396217"/>
                  </a:cubicBezTo>
                  <a:cubicBezTo>
                    <a:pt x="571358" y="1360657"/>
                    <a:pt x="690738" y="1309857"/>
                    <a:pt x="789798" y="1257787"/>
                  </a:cubicBezTo>
                  <a:cubicBezTo>
                    <a:pt x="873618" y="1213337"/>
                    <a:pt x="935848" y="1171427"/>
                    <a:pt x="1009508" y="1113007"/>
                  </a:cubicBezTo>
                  <a:cubicBezTo>
                    <a:pt x="1095868" y="1044427"/>
                    <a:pt x="1197468" y="952987"/>
                    <a:pt x="1269858" y="869167"/>
                  </a:cubicBezTo>
                  <a:cubicBezTo>
                    <a:pt x="1333358" y="794237"/>
                    <a:pt x="1381618" y="720577"/>
                    <a:pt x="1427338" y="636757"/>
                  </a:cubicBezTo>
                  <a:cubicBezTo>
                    <a:pt x="1475598" y="546587"/>
                    <a:pt x="1514968" y="441177"/>
                    <a:pt x="1547988" y="343387"/>
                  </a:cubicBezTo>
                  <a:cubicBezTo>
                    <a:pt x="1579738" y="251947"/>
                    <a:pt x="1601328" y="116057"/>
                    <a:pt x="1621648" y="66527"/>
                  </a:cubicBezTo>
                  <a:cubicBezTo>
                    <a:pt x="1630538" y="47477"/>
                    <a:pt x="1633078" y="38587"/>
                    <a:pt x="1644508" y="28427"/>
                  </a:cubicBezTo>
                  <a:cubicBezTo>
                    <a:pt x="1657208" y="15727"/>
                    <a:pt x="1682608" y="1757"/>
                    <a:pt x="1702928" y="487"/>
                  </a:cubicBezTo>
                  <a:cubicBezTo>
                    <a:pt x="1723248" y="-2053"/>
                    <a:pt x="1749918" y="5567"/>
                    <a:pt x="1766428" y="18267"/>
                  </a:cubicBezTo>
                  <a:cubicBezTo>
                    <a:pt x="1782938" y="29697"/>
                    <a:pt x="1796908" y="55097"/>
                    <a:pt x="1801988" y="72877"/>
                  </a:cubicBezTo>
                  <a:cubicBezTo>
                    <a:pt x="1805798" y="88117"/>
                    <a:pt x="1799448" y="117327"/>
                    <a:pt x="1799448" y="117327"/>
                  </a:cubicBezTo>
                </a:path>
              </a:pathLst>
            </a:custGeom>
            <a:solidFill>
              <a:srgbClr val="B93919"/>
            </a:solidFill>
            <a:ln cap="sq">
              <a:noFill/>
              <a:prstDash val="solid"/>
              <a:miter/>
            </a:ln>
          </p:spPr>
          <p:txBody>
            <a:bodyPr/>
            <a:lstStyle/>
            <a:p>
              <a:endParaRPr lang="en-US"/>
            </a:p>
          </p:txBody>
        </p:sp>
      </p:grpSp>
      <p:grpSp>
        <p:nvGrpSpPr>
          <p:cNvPr id="5" name="Group 14">
            <a:extLst>
              <a:ext uri="{FF2B5EF4-FFF2-40B4-BE49-F238E27FC236}">
                <a16:creationId xmlns:a16="http://schemas.microsoft.com/office/drawing/2014/main" id="{2E007758-02D7-BE6F-588A-717BBD50860B}"/>
              </a:ext>
            </a:extLst>
          </p:cNvPr>
          <p:cNvGrpSpPr/>
          <p:nvPr/>
        </p:nvGrpSpPr>
        <p:grpSpPr>
          <a:xfrm>
            <a:off x="15338869" y="5554578"/>
            <a:ext cx="218122" cy="218122"/>
            <a:chOff x="0" y="0"/>
            <a:chExt cx="290830" cy="290830"/>
          </a:xfrm>
        </p:grpSpPr>
        <p:sp>
          <p:nvSpPr>
            <p:cNvPr id="6" name="Freeform 15">
              <a:extLst>
                <a:ext uri="{FF2B5EF4-FFF2-40B4-BE49-F238E27FC236}">
                  <a16:creationId xmlns:a16="http://schemas.microsoft.com/office/drawing/2014/main" id="{2BB137F7-00E2-A364-B859-29ABD48367F6}"/>
                </a:ext>
              </a:extLst>
            </p:cNvPr>
            <p:cNvSpPr/>
            <p:nvPr/>
          </p:nvSpPr>
          <p:spPr>
            <a:xfrm>
              <a:off x="50483" y="49530"/>
              <a:ext cx="185737" cy="190746"/>
            </a:xfrm>
            <a:custGeom>
              <a:avLst/>
              <a:gdLst/>
              <a:ahLst/>
              <a:cxnLst/>
              <a:rect l="l" t="t" r="r" b="b"/>
              <a:pathLst>
                <a:path w="185737" h="190746">
                  <a:moveTo>
                    <a:pt x="185737" y="67310"/>
                  </a:moveTo>
                  <a:cubicBezTo>
                    <a:pt x="185737" y="127000"/>
                    <a:pt x="179387" y="142240"/>
                    <a:pt x="170497" y="153670"/>
                  </a:cubicBezTo>
                  <a:cubicBezTo>
                    <a:pt x="160337" y="166370"/>
                    <a:pt x="147637" y="176530"/>
                    <a:pt x="133667" y="182880"/>
                  </a:cubicBezTo>
                  <a:cubicBezTo>
                    <a:pt x="120967" y="187960"/>
                    <a:pt x="104457" y="191770"/>
                    <a:pt x="89217" y="190500"/>
                  </a:cubicBezTo>
                  <a:cubicBezTo>
                    <a:pt x="73977" y="189230"/>
                    <a:pt x="58737" y="184150"/>
                    <a:pt x="46037" y="176530"/>
                  </a:cubicBezTo>
                  <a:cubicBezTo>
                    <a:pt x="33337" y="168910"/>
                    <a:pt x="20637" y="157480"/>
                    <a:pt x="13017" y="144780"/>
                  </a:cubicBezTo>
                  <a:cubicBezTo>
                    <a:pt x="5397" y="132080"/>
                    <a:pt x="317" y="115570"/>
                    <a:pt x="317" y="101600"/>
                  </a:cubicBezTo>
                  <a:cubicBezTo>
                    <a:pt x="-953" y="86360"/>
                    <a:pt x="1587" y="69850"/>
                    <a:pt x="7937" y="55880"/>
                  </a:cubicBezTo>
                  <a:cubicBezTo>
                    <a:pt x="14287" y="43180"/>
                    <a:pt x="24447" y="29210"/>
                    <a:pt x="35877" y="20320"/>
                  </a:cubicBezTo>
                  <a:cubicBezTo>
                    <a:pt x="47307" y="11430"/>
                    <a:pt x="63817" y="3810"/>
                    <a:pt x="77787" y="1270"/>
                  </a:cubicBezTo>
                  <a:cubicBezTo>
                    <a:pt x="91757" y="-1270"/>
                    <a:pt x="109537" y="0"/>
                    <a:pt x="123507" y="5080"/>
                  </a:cubicBezTo>
                  <a:cubicBezTo>
                    <a:pt x="137477" y="8890"/>
                    <a:pt x="162877" y="27940"/>
                    <a:pt x="162877" y="27940"/>
                  </a:cubicBezTo>
                </a:path>
              </a:pathLst>
            </a:custGeom>
            <a:solidFill>
              <a:srgbClr val="B93919"/>
            </a:solidFill>
            <a:ln cap="sq">
              <a:noFill/>
              <a:prstDash val="solid"/>
              <a:miter/>
            </a:ln>
          </p:spPr>
          <p:txBody>
            <a:bodyPr/>
            <a:lstStyle/>
            <a:p>
              <a:endParaRPr lang="en-US"/>
            </a:p>
          </p:txBody>
        </p:sp>
      </p:grpSp>
      <p:sp>
        <p:nvSpPr>
          <p:cNvPr id="8" name="TextBox 7">
            <a:extLst>
              <a:ext uri="{FF2B5EF4-FFF2-40B4-BE49-F238E27FC236}">
                <a16:creationId xmlns:a16="http://schemas.microsoft.com/office/drawing/2014/main" id="{94C0B5D9-D157-5488-7469-3A529CD00460}"/>
              </a:ext>
            </a:extLst>
          </p:cNvPr>
          <p:cNvSpPr txBox="1"/>
          <p:nvPr/>
        </p:nvSpPr>
        <p:spPr>
          <a:xfrm>
            <a:off x="838200" y="1866900"/>
            <a:ext cx="12039600" cy="1384995"/>
          </a:xfrm>
          <a:prstGeom prst="rect">
            <a:avLst/>
          </a:prstGeom>
          <a:noFill/>
        </p:spPr>
        <p:txBody>
          <a:bodyPr wrap="square">
            <a:spAutoFit/>
          </a:bodyPr>
          <a:lstStyle/>
          <a:p>
            <a:r>
              <a:rPr lang="en-IN" sz="2800" b="1" dirty="0"/>
              <a:t>8.Find the </a:t>
            </a:r>
            <a:r>
              <a:rPr lang="en-IN" sz="2800" b="1" dirty="0" err="1"/>
              <a:t>Consumer_ID</a:t>
            </a:r>
            <a:r>
              <a:rPr lang="en-IN" sz="2800" b="1" dirty="0"/>
              <a:t> and Occupation of consumers whose preferred cuisine is 'Mexican' and who have given an </a:t>
            </a:r>
            <a:r>
              <a:rPr lang="en-IN" sz="2800" b="1" dirty="0" err="1"/>
              <a:t>Overall_Rating</a:t>
            </a:r>
            <a:r>
              <a:rPr lang="en-IN" sz="2800" b="1" dirty="0"/>
              <a:t> of 0 to at least one restaurant (any restaurant)</a:t>
            </a:r>
          </a:p>
        </p:txBody>
      </p:sp>
      <p:pic>
        <p:nvPicPr>
          <p:cNvPr id="10" name="Picture 9" descr="A computer code with text&#10;&#10;AI-generated content may be incorrect.">
            <a:extLst>
              <a:ext uri="{FF2B5EF4-FFF2-40B4-BE49-F238E27FC236}">
                <a16:creationId xmlns:a16="http://schemas.microsoft.com/office/drawing/2014/main" id="{D2A70D72-5C3D-DBBD-C75B-0F458DC4BA95}"/>
              </a:ext>
            </a:extLst>
          </p:cNvPr>
          <p:cNvPicPr>
            <a:picLocks noChangeAspect="1"/>
          </p:cNvPicPr>
          <p:nvPr/>
        </p:nvPicPr>
        <p:blipFill>
          <a:blip r:embed="rId3"/>
          <a:stretch>
            <a:fillRect/>
          </a:stretch>
        </p:blipFill>
        <p:spPr>
          <a:xfrm>
            <a:off x="838200" y="5122061"/>
            <a:ext cx="8554797" cy="3218202"/>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5F9E79E1-C884-B08B-D013-AB364B71332E}"/>
              </a:ext>
            </a:extLst>
          </p:cNvPr>
          <p:cNvPicPr>
            <a:picLocks noChangeAspect="1"/>
          </p:cNvPicPr>
          <p:nvPr/>
        </p:nvPicPr>
        <p:blipFill>
          <a:blip r:embed="rId4"/>
          <a:stretch>
            <a:fillRect/>
          </a:stretch>
        </p:blipFill>
        <p:spPr>
          <a:xfrm>
            <a:off x="9592155" y="5014469"/>
            <a:ext cx="4994970" cy="3369002"/>
          </a:xfrm>
          <a:prstGeom prst="rect">
            <a:avLst/>
          </a:prstGeom>
        </p:spPr>
      </p:pic>
      <p:sp>
        <p:nvSpPr>
          <p:cNvPr id="13" name="Freeform 18">
            <a:extLst>
              <a:ext uri="{FF2B5EF4-FFF2-40B4-BE49-F238E27FC236}">
                <a16:creationId xmlns:a16="http://schemas.microsoft.com/office/drawing/2014/main" id="{D980BDE0-1E20-6F8D-1FFB-B6229AC8EB2E}"/>
              </a:ext>
            </a:extLst>
          </p:cNvPr>
          <p:cNvSpPr/>
          <p:nvPr/>
        </p:nvSpPr>
        <p:spPr>
          <a:xfrm rot="5213094" flipH="1" flipV="1">
            <a:off x="15127367" y="-100501"/>
            <a:ext cx="3296186" cy="3506580"/>
          </a:xfrm>
          <a:custGeom>
            <a:avLst/>
            <a:gdLst/>
            <a:ahLst/>
            <a:cxnLst/>
            <a:rect l="l" t="t" r="r" b="b"/>
            <a:pathLst>
              <a:path w="3296186" h="3506580">
                <a:moveTo>
                  <a:pt x="3296186" y="3506580"/>
                </a:moveTo>
                <a:lnTo>
                  <a:pt x="0" y="3506580"/>
                </a:lnTo>
                <a:lnTo>
                  <a:pt x="0" y="0"/>
                </a:lnTo>
                <a:lnTo>
                  <a:pt x="3296186" y="0"/>
                </a:lnTo>
                <a:lnTo>
                  <a:pt x="3296186" y="35065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9" name="Picture 8">
            <a:extLst>
              <a:ext uri="{FF2B5EF4-FFF2-40B4-BE49-F238E27FC236}">
                <a16:creationId xmlns:a16="http://schemas.microsoft.com/office/drawing/2014/main" id="{649475CD-CD98-160E-95B2-3B6EE3D38B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954" y="4394898"/>
            <a:ext cx="4419600" cy="732792"/>
          </a:xfrm>
          <a:prstGeom prst="rect">
            <a:avLst/>
          </a:prstGeom>
        </p:spPr>
      </p:pic>
      <p:sp>
        <p:nvSpPr>
          <p:cNvPr id="7" name="Freeform 7">
            <a:extLst>
              <a:ext uri="{FF2B5EF4-FFF2-40B4-BE49-F238E27FC236}">
                <a16:creationId xmlns:a16="http://schemas.microsoft.com/office/drawing/2014/main" id="{4EF29FC7-5F02-70E1-8369-300A4CCA65C4}"/>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8">
              <a:alphaModFix amt="22000"/>
              <a:extLst>
                <a:ext uri="{96DAC541-7B7A-43D3-8B79-37D633B846F1}">
                  <asvg:svgBlip xmlns:asvg="http://schemas.microsoft.com/office/drawing/2016/SVG/main" r:embed="rId9"/>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11" name="Picture 10" descr="data science course training in india hyderabad by innomatics research labs  (Ebook) - Read free for 30 days">
            <a:extLst>
              <a:ext uri="{FF2B5EF4-FFF2-40B4-BE49-F238E27FC236}">
                <a16:creationId xmlns:a16="http://schemas.microsoft.com/office/drawing/2014/main" id="{46CD12FC-1012-7D6C-F2E4-A15B48D93E3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me - Innomatics Research Labs">
            <a:extLst>
              <a:ext uri="{FF2B5EF4-FFF2-40B4-BE49-F238E27FC236}">
                <a16:creationId xmlns:a16="http://schemas.microsoft.com/office/drawing/2014/main" id="{5AA45C37-632E-1BAE-DB9A-1875F8897B5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5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2">
            <a:extLst>
              <a:ext uri="{FF2B5EF4-FFF2-40B4-BE49-F238E27FC236}">
                <a16:creationId xmlns:a16="http://schemas.microsoft.com/office/drawing/2014/main" id="{E8135F3D-B8DA-80BE-D908-3DBD87449994}"/>
              </a:ext>
            </a:extLst>
          </p:cNvPr>
          <p:cNvSpPr/>
          <p:nvPr/>
        </p:nvSpPr>
        <p:spPr>
          <a:xfrm rot="-687386" flipH="1">
            <a:off x="11403318" y="-33772"/>
            <a:ext cx="7303539" cy="3533087"/>
          </a:xfrm>
          <a:custGeom>
            <a:avLst/>
            <a:gdLst/>
            <a:ahLst/>
            <a:cxnLst/>
            <a:rect l="l" t="t" r="r" b="b"/>
            <a:pathLst>
              <a:path w="7303539" h="3533087">
                <a:moveTo>
                  <a:pt x="7303539" y="0"/>
                </a:moveTo>
                <a:lnTo>
                  <a:pt x="0" y="0"/>
                </a:lnTo>
                <a:lnTo>
                  <a:pt x="0" y="3533087"/>
                </a:lnTo>
                <a:lnTo>
                  <a:pt x="7303539" y="3533087"/>
                </a:lnTo>
                <a:lnTo>
                  <a:pt x="7303539" y="0"/>
                </a:lnTo>
                <a:close/>
              </a:path>
            </a:pathLst>
          </a:custGeom>
          <a:blipFill>
            <a:blip r:embed="rId2"/>
            <a:stretch>
              <a:fillRect/>
            </a:stretch>
          </a:blipFill>
        </p:spPr>
        <p:txBody>
          <a:bodyPr/>
          <a:lstStyle/>
          <a:p>
            <a:endParaRPr lang="en-IN" dirty="0"/>
          </a:p>
        </p:txBody>
      </p:sp>
      <p:sp>
        <p:nvSpPr>
          <p:cNvPr id="3" name="Freeform 3">
            <a:extLst>
              <a:ext uri="{FF2B5EF4-FFF2-40B4-BE49-F238E27FC236}">
                <a16:creationId xmlns:a16="http://schemas.microsoft.com/office/drawing/2014/main" id="{317731A0-C0A4-CB38-2859-7400DB44D5AB}"/>
              </a:ext>
            </a:extLst>
          </p:cNvPr>
          <p:cNvSpPr/>
          <p:nvPr/>
        </p:nvSpPr>
        <p:spPr>
          <a:xfrm rot="5400000" flipH="1">
            <a:off x="13839825" y="238124"/>
            <a:ext cx="4400550" cy="4953002"/>
          </a:xfrm>
          <a:custGeom>
            <a:avLst/>
            <a:gdLst/>
            <a:ahLst/>
            <a:cxnLst/>
            <a:rect l="l" t="t" r="r" b="b"/>
            <a:pathLst>
              <a:path w="9258300" h="8867915">
                <a:moveTo>
                  <a:pt x="9258300" y="0"/>
                </a:moveTo>
                <a:lnTo>
                  <a:pt x="0" y="0"/>
                </a:lnTo>
                <a:lnTo>
                  <a:pt x="0" y="8867914"/>
                </a:lnTo>
                <a:lnTo>
                  <a:pt x="9258300" y="8867914"/>
                </a:lnTo>
                <a:lnTo>
                  <a:pt x="92583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10">
            <a:extLst>
              <a:ext uri="{FF2B5EF4-FFF2-40B4-BE49-F238E27FC236}">
                <a16:creationId xmlns:a16="http://schemas.microsoft.com/office/drawing/2014/main" id="{84589898-6FA8-5FCD-0DBE-4BF4DFB80570}"/>
              </a:ext>
            </a:extLst>
          </p:cNvPr>
          <p:cNvSpPr/>
          <p:nvPr/>
        </p:nvSpPr>
        <p:spPr>
          <a:xfrm flipH="1">
            <a:off x="265899" y="22026"/>
            <a:ext cx="962493" cy="984648"/>
          </a:xfrm>
          <a:custGeom>
            <a:avLst/>
            <a:gdLst/>
            <a:ahLst/>
            <a:cxnLst/>
            <a:rect l="l" t="t" r="r" b="b"/>
            <a:pathLst>
              <a:path w="962493" h="984648">
                <a:moveTo>
                  <a:pt x="962494" y="0"/>
                </a:moveTo>
                <a:lnTo>
                  <a:pt x="0" y="0"/>
                </a:lnTo>
                <a:lnTo>
                  <a:pt x="0" y="984648"/>
                </a:lnTo>
                <a:lnTo>
                  <a:pt x="962494" y="984648"/>
                </a:lnTo>
                <a:lnTo>
                  <a:pt x="9624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6">
            <a:extLst>
              <a:ext uri="{FF2B5EF4-FFF2-40B4-BE49-F238E27FC236}">
                <a16:creationId xmlns:a16="http://schemas.microsoft.com/office/drawing/2014/main" id="{1011AA29-CEA5-40E4-D307-30D9AD05EE10}"/>
              </a:ext>
            </a:extLst>
          </p:cNvPr>
          <p:cNvSpPr txBox="1"/>
          <p:nvPr/>
        </p:nvSpPr>
        <p:spPr>
          <a:xfrm>
            <a:off x="533400" y="2237571"/>
            <a:ext cx="11025265" cy="954107"/>
          </a:xfrm>
          <a:prstGeom prst="rect">
            <a:avLst/>
          </a:prstGeom>
          <a:noFill/>
        </p:spPr>
        <p:txBody>
          <a:bodyPr wrap="square">
            <a:spAutoFit/>
          </a:bodyPr>
          <a:lstStyle/>
          <a:p>
            <a:r>
              <a:rPr lang="en-IN" sz="2800" b="1" dirty="0"/>
              <a:t>9.List the names and cities of restaurants that serve 'Pizzeria' cuisine and are located in a city where at least one 'Student' consumer lives</a:t>
            </a:r>
            <a:r>
              <a:rPr lang="en-IN" dirty="0"/>
              <a:t>.</a:t>
            </a:r>
          </a:p>
        </p:txBody>
      </p:sp>
      <p:pic>
        <p:nvPicPr>
          <p:cNvPr id="9" name="Picture 8" descr="A screen shot of a computer code&#10;&#10;AI-generated content may be incorrect.">
            <a:extLst>
              <a:ext uri="{FF2B5EF4-FFF2-40B4-BE49-F238E27FC236}">
                <a16:creationId xmlns:a16="http://schemas.microsoft.com/office/drawing/2014/main" id="{1F1ADC8F-97D4-DA2A-04E9-B62198DC44A2}"/>
              </a:ext>
            </a:extLst>
          </p:cNvPr>
          <p:cNvPicPr>
            <a:picLocks noChangeAspect="1"/>
          </p:cNvPicPr>
          <p:nvPr/>
        </p:nvPicPr>
        <p:blipFill>
          <a:blip r:embed="rId7"/>
          <a:stretch>
            <a:fillRect/>
          </a:stretch>
        </p:blipFill>
        <p:spPr>
          <a:xfrm>
            <a:off x="3287339" y="3583099"/>
            <a:ext cx="6266318" cy="4035201"/>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E541E150-6570-D3D9-A1D8-F0605FFFE224}"/>
              </a:ext>
            </a:extLst>
          </p:cNvPr>
          <p:cNvPicPr>
            <a:picLocks noChangeAspect="1"/>
          </p:cNvPicPr>
          <p:nvPr/>
        </p:nvPicPr>
        <p:blipFill>
          <a:blip r:embed="rId8"/>
          <a:stretch>
            <a:fillRect/>
          </a:stretch>
        </p:blipFill>
        <p:spPr>
          <a:xfrm>
            <a:off x="3505200" y="7894819"/>
            <a:ext cx="6179222" cy="2133600"/>
          </a:xfrm>
          <a:prstGeom prst="rect">
            <a:avLst/>
          </a:prstGeom>
        </p:spPr>
      </p:pic>
      <p:sp>
        <p:nvSpPr>
          <p:cNvPr id="12" name="Freeform 11">
            <a:extLst>
              <a:ext uri="{FF2B5EF4-FFF2-40B4-BE49-F238E27FC236}">
                <a16:creationId xmlns:a16="http://schemas.microsoft.com/office/drawing/2014/main" id="{9243FED0-319B-3351-B60B-DD8046DF750B}"/>
              </a:ext>
            </a:extLst>
          </p:cNvPr>
          <p:cNvSpPr/>
          <p:nvPr/>
        </p:nvSpPr>
        <p:spPr>
          <a:xfrm>
            <a:off x="14782800" y="7610844"/>
            <a:ext cx="1837054" cy="2701550"/>
          </a:xfrm>
          <a:custGeom>
            <a:avLst/>
            <a:gdLst/>
            <a:ahLst/>
            <a:cxnLst/>
            <a:rect l="l" t="t" r="r" b="b"/>
            <a:pathLst>
              <a:path w="1837054" h="2701550">
                <a:moveTo>
                  <a:pt x="0" y="0"/>
                </a:moveTo>
                <a:lnTo>
                  <a:pt x="1837055" y="0"/>
                </a:lnTo>
                <a:lnTo>
                  <a:pt x="1837055" y="2701550"/>
                </a:lnTo>
                <a:lnTo>
                  <a:pt x="0" y="27015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dirty="0"/>
          </a:p>
        </p:txBody>
      </p:sp>
      <p:sp>
        <p:nvSpPr>
          <p:cNvPr id="13" name="Freeform 7">
            <a:extLst>
              <a:ext uri="{FF2B5EF4-FFF2-40B4-BE49-F238E27FC236}">
                <a16:creationId xmlns:a16="http://schemas.microsoft.com/office/drawing/2014/main" id="{45DF54B6-87C1-B5CE-7403-3F97D858F5C1}"/>
              </a:ext>
            </a:extLst>
          </p:cNvPr>
          <p:cNvSpPr/>
          <p:nvPr/>
        </p:nvSpPr>
        <p:spPr>
          <a:xfrm>
            <a:off x="16840200" y="7124700"/>
            <a:ext cx="1018251" cy="1313872"/>
          </a:xfrm>
          <a:custGeom>
            <a:avLst/>
            <a:gdLst/>
            <a:ahLst/>
            <a:cxnLst/>
            <a:rect l="l" t="t" r="r" b="b"/>
            <a:pathLst>
              <a:path w="1018251" h="1313872">
                <a:moveTo>
                  <a:pt x="0" y="0"/>
                </a:moveTo>
                <a:lnTo>
                  <a:pt x="1018250" y="0"/>
                </a:lnTo>
                <a:lnTo>
                  <a:pt x="1018250" y="1313872"/>
                </a:lnTo>
                <a:lnTo>
                  <a:pt x="0" y="131387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Freeform 8">
            <a:extLst>
              <a:ext uri="{FF2B5EF4-FFF2-40B4-BE49-F238E27FC236}">
                <a16:creationId xmlns:a16="http://schemas.microsoft.com/office/drawing/2014/main" id="{8ED9975C-1163-FDC7-4797-7CA6D641EDBF}"/>
              </a:ext>
            </a:extLst>
          </p:cNvPr>
          <p:cNvSpPr/>
          <p:nvPr/>
        </p:nvSpPr>
        <p:spPr>
          <a:xfrm rot="6936920">
            <a:off x="16575227" y="8823306"/>
            <a:ext cx="729378" cy="1223558"/>
          </a:xfrm>
          <a:custGeom>
            <a:avLst/>
            <a:gdLst/>
            <a:ahLst/>
            <a:cxnLst/>
            <a:rect l="l" t="t" r="r" b="b"/>
            <a:pathLst>
              <a:path w="729378" h="1223558">
                <a:moveTo>
                  <a:pt x="0" y="0"/>
                </a:moveTo>
                <a:lnTo>
                  <a:pt x="729378" y="0"/>
                </a:lnTo>
                <a:lnTo>
                  <a:pt x="729378" y="1223558"/>
                </a:lnTo>
                <a:lnTo>
                  <a:pt x="0" y="1223558"/>
                </a:lnTo>
                <a:lnTo>
                  <a:pt x="0" y="0"/>
                </a:lnTo>
                <a:close/>
              </a:path>
            </a:pathLst>
          </a:custGeom>
          <a:blipFill>
            <a:blip r:embed="rId13">
              <a:extLst>
                <a:ext uri="{96DAC541-7B7A-43D3-8B79-37D633B846F1}">
                  <asvg:svgBlip xmlns:asvg="http://schemas.microsoft.com/office/drawing/2016/SVG/main" r:embed="rId14"/>
                </a:ext>
              </a:extLst>
            </a:blip>
            <a:stretch>
              <a:fillRect l="-78095" r="-337658" b="-184773"/>
            </a:stretch>
          </a:blipFill>
        </p:spPr>
        <p:txBody>
          <a:bodyPr/>
          <a:lstStyle/>
          <a:p>
            <a:endParaRPr lang="en-US"/>
          </a:p>
        </p:txBody>
      </p:sp>
      <p:sp>
        <p:nvSpPr>
          <p:cNvPr id="15" name="Freeform 5">
            <a:extLst>
              <a:ext uri="{FF2B5EF4-FFF2-40B4-BE49-F238E27FC236}">
                <a16:creationId xmlns:a16="http://schemas.microsoft.com/office/drawing/2014/main" id="{BE6A28CD-9A15-7645-BE9A-7119E096396F}"/>
              </a:ext>
            </a:extLst>
          </p:cNvPr>
          <p:cNvSpPr/>
          <p:nvPr/>
        </p:nvSpPr>
        <p:spPr>
          <a:xfrm rot="9959354" flipH="1">
            <a:off x="12016009" y="4206216"/>
            <a:ext cx="6915382" cy="6588654"/>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dirty="0"/>
          </a:p>
        </p:txBody>
      </p:sp>
      <p:pic>
        <p:nvPicPr>
          <p:cNvPr id="5" name="Picture 4" descr="data science course training in india hyderabad by innomatics research labs  (Ebook) - Read free for 30 days">
            <a:extLst>
              <a:ext uri="{FF2B5EF4-FFF2-40B4-BE49-F238E27FC236}">
                <a16:creationId xmlns:a16="http://schemas.microsoft.com/office/drawing/2014/main" id="{15A24C58-00F5-3C84-C6EC-D220F9BC464F}"/>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9F984EE8-E094-64D5-9AB6-C81AAF0D4B2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068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9BA8DF-F6B4-B687-623C-5B29A754F4A3}"/>
              </a:ext>
            </a:extLst>
          </p:cNvPr>
          <p:cNvSpPr>
            <a:spLocks noGrp="1"/>
          </p:cNvSpPr>
          <p:nvPr>
            <p:ph type="title"/>
          </p:nvPr>
        </p:nvSpPr>
        <p:spPr>
          <a:xfrm>
            <a:off x="457200" y="274638"/>
            <a:ext cx="17068800" cy="1143000"/>
          </a:xfrm>
        </p:spPr>
        <p:txBody>
          <a:bodyPr>
            <a:normAutofit fontScale="90000"/>
          </a:bodyPr>
          <a:lstStyle/>
          <a:p>
            <a:r>
              <a:rPr lang="en-US" sz="2800" b="1" dirty="0"/>
              <a:t>10. Find consumers (</a:t>
            </a:r>
            <a:r>
              <a:rPr lang="en-US" sz="2800" b="1" dirty="0" err="1"/>
              <a:t>Consumer_ID</a:t>
            </a:r>
            <a:r>
              <a:rPr lang="en-US" sz="2800" b="1" dirty="0"/>
              <a:t>, Age) who are 'Social Drinkers' and have rated a restaurant that has 'No' parking.</a:t>
            </a:r>
            <a:br>
              <a:rPr lang="en-US" sz="2800" b="1" dirty="0"/>
            </a:br>
            <a:endParaRPr lang="en-US" sz="2800" b="1" dirty="0"/>
          </a:p>
        </p:txBody>
      </p:sp>
      <p:pic>
        <p:nvPicPr>
          <p:cNvPr id="8" name="Content Placeholder 7" descr="A computer screen shot of a computer code&#10;&#10;AI-generated content may be incorrect.">
            <a:extLst>
              <a:ext uri="{FF2B5EF4-FFF2-40B4-BE49-F238E27FC236}">
                <a16:creationId xmlns:a16="http://schemas.microsoft.com/office/drawing/2014/main" id="{63B6CDC3-85AF-4A21-758E-BBB5954399BE}"/>
              </a:ext>
            </a:extLst>
          </p:cNvPr>
          <p:cNvPicPr>
            <a:picLocks noGrp="1" noChangeAspect="1"/>
          </p:cNvPicPr>
          <p:nvPr>
            <p:ph idx="1"/>
          </p:nvPr>
        </p:nvPicPr>
        <p:blipFill>
          <a:blip r:embed="rId2"/>
          <a:stretch>
            <a:fillRect/>
          </a:stretch>
        </p:blipFill>
        <p:spPr>
          <a:xfrm>
            <a:off x="1630018" y="1257300"/>
            <a:ext cx="7513982" cy="4800599"/>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E079D9F5-775C-84C9-206F-DB301421B589}"/>
              </a:ext>
            </a:extLst>
          </p:cNvPr>
          <p:cNvPicPr>
            <a:picLocks noChangeAspect="1"/>
          </p:cNvPicPr>
          <p:nvPr/>
        </p:nvPicPr>
        <p:blipFill>
          <a:blip r:embed="rId3"/>
          <a:stretch>
            <a:fillRect/>
          </a:stretch>
        </p:blipFill>
        <p:spPr>
          <a:xfrm>
            <a:off x="3048000" y="6278562"/>
            <a:ext cx="3957775" cy="3733800"/>
          </a:xfrm>
          <a:prstGeom prst="rect">
            <a:avLst/>
          </a:prstGeom>
        </p:spPr>
      </p:pic>
      <p:sp>
        <p:nvSpPr>
          <p:cNvPr id="11" name="Freeform 5">
            <a:extLst>
              <a:ext uri="{FF2B5EF4-FFF2-40B4-BE49-F238E27FC236}">
                <a16:creationId xmlns:a16="http://schemas.microsoft.com/office/drawing/2014/main" id="{FBC8D84C-C305-E8FA-820B-B319910212E8}"/>
              </a:ext>
            </a:extLst>
          </p:cNvPr>
          <p:cNvSpPr/>
          <p:nvPr/>
        </p:nvSpPr>
        <p:spPr>
          <a:xfrm>
            <a:off x="11994261" y="4686300"/>
            <a:ext cx="6293739" cy="56007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4"/>
            <a:stretch>
              <a:fillRect/>
            </a:stretch>
          </a:blipFill>
        </p:spPr>
        <p:txBody>
          <a:bodyPr/>
          <a:lstStyle/>
          <a:p>
            <a:endParaRPr lang="en-IN" dirty="0"/>
          </a:p>
        </p:txBody>
      </p:sp>
      <p:pic>
        <p:nvPicPr>
          <p:cNvPr id="2" name="Picture 1" descr="data science course training in india hyderabad by innomatics research labs  (Ebook) - Read free for 30 days">
            <a:extLst>
              <a:ext uri="{FF2B5EF4-FFF2-40B4-BE49-F238E27FC236}">
                <a16:creationId xmlns:a16="http://schemas.microsoft.com/office/drawing/2014/main" id="{8C25360F-E36A-E649-DB2E-7BE3A1CB832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ome - Innomatics Research Labs">
            <a:extLst>
              <a:ext uri="{FF2B5EF4-FFF2-40B4-BE49-F238E27FC236}">
                <a16:creationId xmlns:a16="http://schemas.microsoft.com/office/drawing/2014/main" id="{A6458960-8037-FDC1-0332-2FD2F9B77E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774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EB2C6F-A3AF-42D4-603D-D21495BFE524}"/>
              </a:ext>
            </a:extLst>
          </p:cNvPr>
          <p:cNvSpPr txBox="1"/>
          <p:nvPr/>
        </p:nvSpPr>
        <p:spPr>
          <a:xfrm>
            <a:off x="2438400" y="419100"/>
            <a:ext cx="13716000" cy="707886"/>
          </a:xfrm>
          <a:prstGeom prst="rect">
            <a:avLst/>
          </a:prstGeom>
          <a:noFill/>
        </p:spPr>
        <p:txBody>
          <a:bodyPr wrap="square">
            <a:spAutoFit/>
          </a:bodyPr>
          <a:lstStyle/>
          <a:p>
            <a:r>
              <a:rPr lang="en-IN" sz="4000" b="1" dirty="0"/>
              <a:t>Questions Emphasizing WHERE Clause and Order of Execution</a:t>
            </a:r>
          </a:p>
        </p:txBody>
      </p:sp>
      <p:sp>
        <p:nvSpPr>
          <p:cNvPr id="5" name="TextBox 4">
            <a:extLst>
              <a:ext uri="{FF2B5EF4-FFF2-40B4-BE49-F238E27FC236}">
                <a16:creationId xmlns:a16="http://schemas.microsoft.com/office/drawing/2014/main" id="{15BA8560-6C60-9C1F-E193-5920248AEE97}"/>
              </a:ext>
            </a:extLst>
          </p:cNvPr>
          <p:cNvSpPr txBox="1"/>
          <p:nvPr/>
        </p:nvSpPr>
        <p:spPr>
          <a:xfrm>
            <a:off x="685800" y="2476500"/>
            <a:ext cx="12573000" cy="1384995"/>
          </a:xfrm>
          <a:prstGeom prst="rect">
            <a:avLst/>
          </a:prstGeom>
          <a:noFill/>
        </p:spPr>
        <p:txBody>
          <a:bodyPr wrap="square">
            <a:spAutoFit/>
          </a:bodyPr>
          <a:lstStyle/>
          <a:p>
            <a:pPr algn="just"/>
            <a:r>
              <a:rPr lang="en-IN" sz="2800" b="1" dirty="0"/>
              <a:t>1.List </a:t>
            </a:r>
            <a:r>
              <a:rPr lang="en-IN" sz="2800" b="1" dirty="0" err="1"/>
              <a:t>Consumer_IDs</a:t>
            </a:r>
            <a:r>
              <a:rPr lang="en-IN" sz="2800" b="1" dirty="0"/>
              <a:t> and the count of restaurants they've rated, but only for consumers who are 'Students'. Show only students who have rated more than 2 restaurants.</a:t>
            </a:r>
          </a:p>
        </p:txBody>
      </p:sp>
      <p:pic>
        <p:nvPicPr>
          <p:cNvPr id="7" name="Picture 6" descr="A computer screen shot of a code&#10;&#10;AI-generated content may be incorrect.">
            <a:extLst>
              <a:ext uri="{FF2B5EF4-FFF2-40B4-BE49-F238E27FC236}">
                <a16:creationId xmlns:a16="http://schemas.microsoft.com/office/drawing/2014/main" id="{C0810AED-A566-89F4-CEA4-BE6286BA46A6}"/>
              </a:ext>
            </a:extLst>
          </p:cNvPr>
          <p:cNvPicPr>
            <a:picLocks noChangeAspect="1"/>
          </p:cNvPicPr>
          <p:nvPr/>
        </p:nvPicPr>
        <p:blipFill>
          <a:blip r:embed="rId2"/>
          <a:stretch>
            <a:fillRect/>
          </a:stretch>
        </p:blipFill>
        <p:spPr>
          <a:xfrm>
            <a:off x="683302" y="4285218"/>
            <a:ext cx="8527279" cy="2825198"/>
          </a:xfrm>
          <a:prstGeom prst="rect">
            <a:avLst/>
          </a:prstGeom>
        </p:spPr>
      </p:pic>
      <p:sp>
        <p:nvSpPr>
          <p:cNvPr id="10" name="Freeform 10">
            <a:extLst>
              <a:ext uri="{FF2B5EF4-FFF2-40B4-BE49-F238E27FC236}">
                <a16:creationId xmlns:a16="http://schemas.microsoft.com/office/drawing/2014/main" id="{43FD5CD1-B893-CBDF-19E9-1A93E9D9B3E9}"/>
              </a:ext>
            </a:extLst>
          </p:cNvPr>
          <p:cNvSpPr/>
          <p:nvPr/>
        </p:nvSpPr>
        <p:spPr>
          <a:xfrm rot="1868236">
            <a:off x="15763492" y="7201002"/>
            <a:ext cx="1381612" cy="3588603"/>
          </a:xfrm>
          <a:custGeom>
            <a:avLst/>
            <a:gdLst/>
            <a:ahLst/>
            <a:cxnLst/>
            <a:rect l="l" t="t" r="r" b="b"/>
            <a:pathLst>
              <a:path w="1381612" h="3588603">
                <a:moveTo>
                  <a:pt x="0" y="0"/>
                </a:moveTo>
                <a:lnTo>
                  <a:pt x="1381612" y="0"/>
                </a:lnTo>
                <a:lnTo>
                  <a:pt x="1381612" y="3588603"/>
                </a:lnTo>
                <a:lnTo>
                  <a:pt x="0" y="3588603"/>
                </a:lnTo>
                <a:lnTo>
                  <a:pt x="0" y="0"/>
                </a:lnTo>
                <a:close/>
              </a:path>
            </a:pathLst>
          </a:custGeom>
          <a:blipFill>
            <a:blip r:embed="rId3"/>
            <a:stretch>
              <a:fillRect/>
            </a:stretch>
          </a:blipFill>
        </p:spPr>
        <p:txBody>
          <a:bodyPr/>
          <a:lstStyle/>
          <a:p>
            <a:endParaRPr lang="en-US"/>
          </a:p>
        </p:txBody>
      </p:sp>
      <p:sp>
        <p:nvSpPr>
          <p:cNvPr id="11" name="Freeform 13">
            <a:extLst>
              <a:ext uri="{FF2B5EF4-FFF2-40B4-BE49-F238E27FC236}">
                <a16:creationId xmlns:a16="http://schemas.microsoft.com/office/drawing/2014/main" id="{BFDC3CD1-D6BF-248B-27FB-3CCE6F11655E}"/>
              </a:ext>
            </a:extLst>
          </p:cNvPr>
          <p:cNvSpPr/>
          <p:nvPr/>
        </p:nvSpPr>
        <p:spPr>
          <a:xfrm>
            <a:off x="14935200" y="6413639"/>
            <a:ext cx="873146" cy="1260860"/>
          </a:xfrm>
          <a:custGeom>
            <a:avLst/>
            <a:gdLst/>
            <a:ahLst/>
            <a:cxnLst/>
            <a:rect l="l" t="t" r="r" b="b"/>
            <a:pathLst>
              <a:path w="873146" h="1260860">
                <a:moveTo>
                  <a:pt x="0" y="0"/>
                </a:moveTo>
                <a:lnTo>
                  <a:pt x="873146" y="0"/>
                </a:lnTo>
                <a:lnTo>
                  <a:pt x="873146" y="1260860"/>
                </a:lnTo>
                <a:lnTo>
                  <a:pt x="0" y="1260860"/>
                </a:lnTo>
                <a:lnTo>
                  <a:pt x="0" y="0"/>
                </a:lnTo>
                <a:close/>
              </a:path>
            </a:pathLst>
          </a:custGeom>
          <a:blipFill>
            <a:blip r:embed="rId4"/>
            <a:stretch>
              <a:fillRect/>
            </a:stretch>
          </a:blipFill>
        </p:spPr>
        <p:txBody>
          <a:bodyPr/>
          <a:lstStyle/>
          <a:p>
            <a:endParaRPr lang="en-US"/>
          </a:p>
        </p:txBody>
      </p:sp>
      <p:sp>
        <p:nvSpPr>
          <p:cNvPr id="12" name="Freeform 11">
            <a:extLst>
              <a:ext uri="{FF2B5EF4-FFF2-40B4-BE49-F238E27FC236}">
                <a16:creationId xmlns:a16="http://schemas.microsoft.com/office/drawing/2014/main" id="{0796AE82-D6C3-2F98-2CEB-B3606EA02C3B}"/>
              </a:ext>
            </a:extLst>
          </p:cNvPr>
          <p:cNvSpPr/>
          <p:nvPr/>
        </p:nvSpPr>
        <p:spPr>
          <a:xfrm rot="11235212">
            <a:off x="10078818" y="3547408"/>
            <a:ext cx="8590058" cy="6747611"/>
          </a:xfrm>
          <a:custGeom>
            <a:avLst/>
            <a:gdLst/>
            <a:ahLst/>
            <a:cxnLst/>
            <a:rect l="l" t="t" r="r" b="b"/>
            <a:pathLst>
              <a:path w="10299072" h="10299072">
                <a:moveTo>
                  <a:pt x="0" y="0"/>
                </a:moveTo>
                <a:lnTo>
                  <a:pt x="10299072" y="0"/>
                </a:lnTo>
                <a:lnTo>
                  <a:pt x="10299072" y="10299072"/>
                </a:lnTo>
                <a:lnTo>
                  <a:pt x="0" y="10299072"/>
                </a:lnTo>
                <a:lnTo>
                  <a:pt x="0" y="0"/>
                </a:lnTo>
                <a:close/>
              </a:path>
            </a:pathLst>
          </a:custGeom>
          <a:blipFill>
            <a:blip r:embed="rId5">
              <a:alphaModFix amt="53000"/>
            </a:blip>
            <a:stretch>
              <a:fillRect/>
            </a:stretch>
          </a:blipFill>
        </p:spPr>
        <p:txBody>
          <a:bodyPr/>
          <a:lstStyle/>
          <a:p>
            <a:endParaRPr lang="en-US"/>
          </a:p>
        </p:txBody>
      </p:sp>
      <p:sp>
        <p:nvSpPr>
          <p:cNvPr id="13" name="Freeform 10">
            <a:extLst>
              <a:ext uri="{FF2B5EF4-FFF2-40B4-BE49-F238E27FC236}">
                <a16:creationId xmlns:a16="http://schemas.microsoft.com/office/drawing/2014/main" id="{B9C7FA45-9DCA-E223-CE7A-437B8AFD73F0}"/>
              </a:ext>
            </a:extLst>
          </p:cNvPr>
          <p:cNvSpPr/>
          <p:nvPr/>
        </p:nvSpPr>
        <p:spPr>
          <a:xfrm>
            <a:off x="16494103" y="5911544"/>
            <a:ext cx="888664" cy="1198872"/>
          </a:xfrm>
          <a:custGeom>
            <a:avLst/>
            <a:gdLst/>
            <a:ahLst/>
            <a:cxnLst/>
            <a:rect l="l" t="t" r="r" b="b"/>
            <a:pathLst>
              <a:path w="888664" h="1198872">
                <a:moveTo>
                  <a:pt x="0" y="0"/>
                </a:moveTo>
                <a:lnTo>
                  <a:pt x="888664" y="0"/>
                </a:lnTo>
                <a:lnTo>
                  <a:pt x="888664" y="1198872"/>
                </a:lnTo>
                <a:lnTo>
                  <a:pt x="0" y="1198872"/>
                </a:lnTo>
                <a:lnTo>
                  <a:pt x="0" y="0"/>
                </a:lnTo>
                <a:close/>
              </a:path>
            </a:pathLst>
          </a:custGeom>
          <a:blipFill>
            <a:blip r:embed="rId6"/>
            <a:stretch>
              <a:fillRect/>
            </a:stretch>
          </a:blipFill>
        </p:spPr>
        <p:txBody>
          <a:bodyPr/>
          <a:lstStyle/>
          <a:p>
            <a:endParaRPr lang="en-US"/>
          </a:p>
        </p:txBody>
      </p:sp>
      <p:pic>
        <p:nvPicPr>
          <p:cNvPr id="4" name="Picture 3" descr="A screenshot of a computer&#10;&#10;AI-generated content may be incorrect.">
            <a:extLst>
              <a:ext uri="{FF2B5EF4-FFF2-40B4-BE49-F238E27FC236}">
                <a16:creationId xmlns:a16="http://schemas.microsoft.com/office/drawing/2014/main" id="{C950F537-55E4-2789-1197-9B8056BBD6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014" y="4154047"/>
            <a:ext cx="3848101" cy="3224085"/>
          </a:xfrm>
          <a:prstGeom prst="rect">
            <a:avLst/>
          </a:prstGeom>
        </p:spPr>
      </p:pic>
      <p:pic>
        <p:nvPicPr>
          <p:cNvPr id="2" name="Picture 1" descr="data science course training in india hyderabad by innomatics research labs  (Ebook) - Read free for 30 days">
            <a:extLst>
              <a:ext uri="{FF2B5EF4-FFF2-40B4-BE49-F238E27FC236}">
                <a16:creationId xmlns:a16="http://schemas.microsoft.com/office/drawing/2014/main" id="{5256A986-44AF-0CE3-49D5-779083CAC25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4EA88069-B244-D2C3-C09F-B2E52B5BDC3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399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AC705-1213-623B-D1BF-24F75BD575E9}"/>
              </a:ext>
            </a:extLst>
          </p:cNvPr>
          <p:cNvSpPr txBox="1"/>
          <p:nvPr/>
        </p:nvSpPr>
        <p:spPr>
          <a:xfrm>
            <a:off x="609600" y="1790700"/>
            <a:ext cx="13258800" cy="1815882"/>
          </a:xfrm>
          <a:prstGeom prst="rect">
            <a:avLst/>
          </a:prstGeom>
          <a:noFill/>
        </p:spPr>
        <p:txBody>
          <a:bodyPr wrap="square">
            <a:spAutoFit/>
          </a:bodyPr>
          <a:lstStyle/>
          <a:p>
            <a:pPr algn="just"/>
            <a:r>
              <a:rPr lang="en-IN" sz="2800" b="1" dirty="0"/>
              <a:t>2.We want to categorize consumers by an '</a:t>
            </a:r>
            <a:r>
              <a:rPr lang="en-IN" sz="2800" b="1" dirty="0" err="1"/>
              <a:t>Engagement_Score</a:t>
            </a:r>
            <a:r>
              <a:rPr lang="en-IN" sz="2800" b="1" dirty="0"/>
              <a:t>' which is their Age divided by 10 (integer division). List the </a:t>
            </a:r>
            <a:r>
              <a:rPr lang="en-IN" sz="2800" b="1" dirty="0" err="1"/>
              <a:t>Consumer_ID</a:t>
            </a:r>
            <a:r>
              <a:rPr lang="en-IN" sz="2800" b="1" dirty="0"/>
              <a:t>, Age, and this calculated </a:t>
            </a:r>
            <a:r>
              <a:rPr lang="en-IN" sz="2800" b="1" dirty="0" err="1"/>
              <a:t>Engagement_Score</a:t>
            </a:r>
            <a:r>
              <a:rPr lang="en-IN" sz="2800" b="1" dirty="0"/>
              <a:t>, but only for consumers whose </a:t>
            </a:r>
            <a:r>
              <a:rPr lang="en-IN" sz="2800" b="1" dirty="0" err="1"/>
              <a:t>Engagement_Score</a:t>
            </a:r>
            <a:r>
              <a:rPr lang="en-IN" sz="2800" b="1" dirty="0"/>
              <a:t> would be exactly 2 and who use 'Public' transportation </a:t>
            </a:r>
          </a:p>
        </p:txBody>
      </p:sp>
      <p:pic>
        <p:nvPicPr>
          <p:cNvPr id="5" name="Picture 4" descr="A computer screen shot of a program&#10;&#10;AI-generated content may be incorrect.">
            <a:extLst>
              <a:ext uri="{FF2B5EF4-FFF2-40B4-BE49-F238E27FC236}">
                <a16:creationId xmlns:a16="http://schemas.microsoft.com/office/drawing/2014/main" id="{39E3C52F-F65F-9627-9C96-2423699CF6D5}"/>
              </a:ext>
            </a:extLst>
          </p:cNvPr>
          <p:cNvPicPr>
            <a:picLocks noChangeAspect="1"/>
          </p:cNvPicPr>
          <p:nvPr/>
        </p:nvPicPr>
        <p:blipFill>
          <a:blip r:embed="rId2"/>
          <a:stretch>
            <a:fillRect/>
          </a:stretch>
        </p:blipFill>
        <p:spPr>
          <a:xfrm>
            <a:off x="2267196" y="4152900"/>
            <a:ext cx="5037667" cy="26670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DE885E4-33BB-169F-558D-3B782DC9438B}"/>
              </a:ext>
            </a:extLst>
          </p:cNvPr>
          <p:cNvPicPr>
            <a:picLocks noChangeAspect="1"/>
          </p:cNvPicPr>
          <p:nvPr/>
        </p:nvPicPr>
        <p:blipFill>
          <a:blip r:embed="rId3"/>
          <a:stretch>
            <a:fillRect/>
          </a:stretch>
        </p:blipFill>
        <p:spPr>
          <a:xfrm>
            <a:off x="2230970" y="7005427"/>
            <a:ext cx="4503357" cy="2981745"/>
          </a:xfrm>
          <a:prstGeom prst="rect">
            <a:avLst/>
          </a:prstGeom>
        </p:spPr>
      </p:pic>
      <p:sp>
        <p:nvSpPr>
          <p:cNvPr id="10" name="Freeform 2">
            <a:extLst>
              <a:ext uri="{FF2B5EF4-FFF2-40B4-BE49-F238E27FC236}">
                <a16:creationId xmlns:a16="http://schemas.microsoft.com/office/drawing/2014/main" id="{BD1DBA22-BEB1-3E5E-1A76-EF338DD04BE6}"/>
              </a:ext>
            </a:extLst>
          </p:cNvPr>
          <p:cNvSpPr/>
          <p:nvPr/>
        </p:nvSpPr>
        <p:spPr>
          <a:xfrm rot="10800000">
            <a:off x="10515600" y="5313262"/>
            <a:ext cx="7259089" cy="4949379"/>
          </a:xfrm>
          <a:custGeom>
            <a:avLst/>
            <a:gdLst/>
            <a:ahLst/>
            <a:cxnLst/>
            <a:rect l="l" t="t" r="r" b="b"/>
            <a:pathLst>
              <a:path w="7259089" h="4949379">
                <a:moveTo>
                  <a:pt x="0" y="0"/>
                </a:moveTo>
                <a:lnTo>
                  <a:pt x="7259089" y="0"/>
                </a:lnTo>
                <a:lnTo>
                  <a:pt x="7259089" y="4949379"/>
                </a:lnTo>
                <a:lnTo>
                  <a:pt x="0" y="4949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3">
            <a:extLst>
              <a:ext uri="{FF2B5EF4-FFF2-40B4-BE49-F238E27FC236}">
                <a16:creationId xmlns:a16="http://schemas.microsoft.com/office/drawing/2014/main" id="{71E272BF-896E-5056-B243-E57770F38930}"/>
              </a:ext>
            </a:extLst>
          </p:cNvPr>
          <p:cNvSpPr/>
          <p:nvPr/>
        </p:nvSpPr>
        <p:spPr>
          <a:xfrm rot="11724893">
            <a:off x="10952334" y="5293927"/>
            <a:ext cx="6385618" cy="5655833"/>
          </a:xfrm>
          <a:custGeom>
            <a:avLst/>
            <a:gdLst/>
            <a:ahLst/>
            <a:cxnLst/>
            <a:rect l="l" t="t" r="r" b="b"/>
            <a:pathLst>
              <a:path w="6385618" h="5655833">
                <a:moveTo>
                  <a:pt x="0" y="0"/>
                </a:moveTo>
                <a:lnTo>
                  <a:pt x="6385617" y="0"/>
                </a:lnTo>
                <a:lnTo>
                  <a:pt x="6385617" y="5655833"/>
                </a:lnTo>
                <a:lnTo>
                  <a:pt x="0" y="56558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pic>
        <p:nvPicPr>
          <p:cNvPr id="2" name="Picture 1" descr="data science course training in india hyderabad by innomatics research labs  (Ebook) - Read free for 30 days">
            <a:extLst>
              <a:ext uri="{FF2B5EF4-FFF2-40B4-BE49-F238E27FC236}">
                <a16:creationId xmlns:a16="http://schemas.microsoft.com/office/drawing/2014/main" id="{24D9804D-EBDD-72EE-D323-F3D4BB8C69C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me - Innomatics Research Labs">
            <a:extLst>
              <a:ext uri="{FF2B5EF4-FFF2-40B4-BE49-F238E27FC236}">
                <a16:creationId xmlns:a16="http://schemas.microsoft.com/office/drawing/2014/main" id="{29AFDD0D-40FE-8A5D-C476-E8B3728B1C9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146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extLst>
              <a:ext uri="{BEBA8EAE-BF5A-486C-A8C5-ECC9F3942E4B}">
                <a14:imgProps xmlns:a14="http://schemas.microsoft.com/office/drawing/2010/main">
                  <a14:imgLayer r:embed="rId3">
                    <a14:imgEffect>
                      <a14:artisticMarker/>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F83E83-3637-A96B-3AA4-A06CBC47E4CC}"/>
              </a:ext>
            </a:extLst>
          </p:cNvPr>
          <p:cNvSpPr txBox="1"/>
          <p:nvPr/>
        </p:nvSpPr>
        <p:spPr>
          <a:xfrm>
            <a:off x="762000" y="1485900"/>
            <a:ext cx="13411200" cy="1384995"/>
          </a:xfrm>
          <a:prstGeom prst="rect">
            <a:avLst/>
          </a:prstGeom>
          <a:noFill/>
        </p:spPr>
        <p:txBody>
          <a:bodyPr wrap="square">
            <a:spAutoFit/>
          </a:bodyPr>
          <a:lstStyle/>
          <a:p>
            <a:pPr algn="just"/>
            <a:r>
              <a:rPr lang="en-IN" sz="2800" b="1" dirty="0"/>
              <a:t>3.For each restaurant, calculate its average </a:t>
            </a:r>
            <a:r>
              <a:rPr lang="en-IN" sz="2800" b="1" dirty="0" err="1"/>
              <a:t>Overall_Rating</a:t>
            </a:r>
            <a:r>
              <a:rPr lang="en-IN" sz="2800" b="1" dirty="0"/>
              <a:t>. Then, list the restaurant Name, City, and its calculated average </a:t>
            </a:r>
            <a:r>
              <a:rPr lang="en-IN" sz="2800" b="1" dirty="0" err="1"/>
              <a:t>Overall_Rating</a:t>
            </a:r>
            <a:r>
              <a:rPr lang="en-IN" sz="2800" b="1" dirty="0"/>
              <a:t>, but only for restaurants located in 'Cuernavaca' AND whose calculated average </a:t>
            </a:r>
            <a:r>
              <a:rPr lang="en-IN" sz="2800" b="1" dirty="0" err="1"/>
              <a:t>Overall_Rating</a:t>
            </a:r>
            <a:r>
              <a:rPr lang="en-IN" sz="2800" b="1" dirty="0"/>
              <a:t> is greater than 1.0.</a:t>
            </a:r>
          </a:p>
        </p:txBody>
      </p:sp>
      <p:pic>
        <p:nvPicPr>
          <p:cNvPr id="5" name="Picture 4" descr="A screenshot of a computer program&#10;&#10;AI-generated content may be incorrect.">
            <a:extLst>
              <a:ext uri="{FF2B5EF4-FFF2-40B4-BE49-F238E27FC236}">
                <a16:creationId xmlns:a16="http://schemas.microsoft.com/office/drawing/2014/main" id="{D48E9FBB-0529-B449-2366-CA0C962ABED8}"/>
              </a:ext>
            </a:extLst>
          </p:cNvPr>
          <p:cNvPicPr>
            <a:picLocks noChangeAspect="1"/>
          </p:cNvPicPr>
          <p:nvPr/>
        </p:nvPicPr>
        <p:blipFill>
          <a:blip r:embed="rId4"/>
          <a:stretch>
            <a:fillRect/>
          </a:stretch>
        </p:blipFill>
        <p:spPr>
          <a:xfrm>
            <a:off x="5181600" y="3296715"/>
            <a:ext cx="7064479" cy="27432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04C42065-A219-38B6-AB27-C822598DD360}"/>
              </a:ext>
            </a:extLst>
          </p:cNvPr>
          <p:cNvPicPr>
            <a:picLocks noChangeAspect="1"/>
          </p:cNvPicPr>
          <p:nvPr/>
        </p:nvPicPr>
        <p:blipFill>
          <a:blip r:embed="rId5"/>
          <a:stretch>
            <a:fillRect/>
          </a:stretch>
        </p:blipFill>
        <p:spPr>
          <a:xfrm>
            <a:off x="5181600" y="6463861"/>
            <a:ext cx="6019800" cy="2979952"/>
          </a:xfrm>
          <a:prstGeom prst="rect">
            <a:avLst/>
          </a:prstGeom>
        </p:spPr>
      </p:pic>
      <p:sp>
        <p:nvSpPr>
          <p:cNvPr id="9" name="Freeform 5">
            <a:extLst>
              <a:ext uri="{FF2B5EF4-FFF2-40B4-BE49-F238E27FC236}">
                <a16:creationId xmlns:a16="http://schemas.microsoft.com/office/drawing/2014/main" id="{D57BD6B5-BFFA-AB5A-6300-78FD92091D1A}"/>
              </a:ext>
            </a:extLst>
          </p:cNvPr>
          <p:cNvSpPr/>
          <p:nvPr/>
        </p:nvSpPr>
        <p:spPr>
          <a:xfrm>
            <a:off x="-336032" y="6210300"/>
            <a:ext cx="4394969" cy="4267200"/>
          </a:xfrm>
          <a:custGeom>
            <a:avLst/>
            <a:gdLst/>
            <a:ahLst/>
            <a:cxnLst/>
            <a:rect l="l" t="t" r="r" b="b"/>
            <a:pathLst>
              <a:path w="5291880" h="4888374">
                <a:moveTo>
                  <a:pt x="0" y="0"/>
                </a:moveTo>
                <a:lnTo>
                  <a:pt x="5291880" y="0"/>
                </a:lnTo>
                <a:lnTo>
                  <a:pt x="5291880" y="4888375"/>
                </a:lnTo>
                <a:lnTo>
                  <a:pt x="0" y="4888375"/>
                </a:lnTo>
                <a:lnTo>
                  <a:pt x="0" y="0"/>
                </a:lnTo>
                <a:close/>
              </a:path>
            </a:pathLst>
          </a:custGeom>
          <a:blipFill>
            <a:blip r:embed="rId6"/>
            <a:stretch>
              <a:fillRect/>
            </a:stretch>
          </a:blipFill>
        </p:spPr>
        <p:txBody>
          <a:bodyPr/>
          <a:lstStyle/>
          <a:p>
            <a:endParaRPr lang="en-US"/>
          </a:p>
        </p:txBody>
      </p:sp>
      <p:sp>
        <p:nvSpPr>
          <p:cNvPr id="10" name="Freeform 8">
            <a:extLst>
              <a:ext uri="{FF2B5EF4-FFF2-40B4-BE49-F238E27FC236}">
                <a16:creationId xmlns:a16="http://schemas.microsoft.com/office/drawing/2014/main" id="{655CF2F8-F8F9-E1E5-A0F3-AC93CD1AC866}"/>
              </a:ext>
            </a:extLst>
          </p:cNvPr>
          <p:cNvSpPr/>
          <p:nvPr/>
        </p:nvSpPr>
        <p:spPr>
          <a:xfrm>
            <a:off x="3341904" y="8879032"/>
            <a:ext cx="1227512" cy="1021904"/>
          </a:xfrm>
          <a:custGeom>
            <a:avLst/>
            <a:gdLst/>
            <a:ahLst/>
            <a:cxnLst/>
            <a:rect l="l" t="t" r="r" b="b"/>
            <a:pathLst>
              <a:path w="1227512" h="1021904">
                <a:moveTo>
                  <a:pt x="0" y="0"/>
                </a:moveTo>
                <a:lnTo>
                  <a:pt x="1227512" y="0"/>
                </a:lnTo>
                <a:lnTo>
                  <a:pt x="1227512" y="1021903"/>
                </a:lnTo>
                <a:lnTo>
                  <a:pt x="0" y="10219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9">
            <a:extLst>
              <a:ext uri="{FF2B5EF4-FFF2-40B4-BE49-F238E27FC236}">
                <a16:creationId xmlns:a16="http://schemas.microsoft.com/office/drawing/2014/main" id="{312D3F84-7DF1-C0D1-1E21-B730ADC1F503}"/>
              </a:ext>
            </a:extLst>
          </p:cNvPr>
          <p:cNvSpPr/>
          <p:nvPr/>
        </p:nvSpPr>
        <p:spPr>
          <a:xfrm rot="5400000" flipH="1">
            <a:off x="-57137" y="3905237"/>
            <a:ext cx="6553202" cy="5676928"/>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dirty="0"/>
          </a:p>
        </p:txBody>
      </p:sp>
      <p:sp>
        <p:nvSpPr>
          <p:cNvPr id="12" name="Freeform 7">
            <a:extLst>
              <a:ext uri="{FF2B5EF4-FFF2-40B4-BE49-F238E27FC236}">
                <a16:creationId xmlns:a16="http://schemas.microsoft.com/office/drawing/2014/main" id="{931CAD3C-3C84-6C14-96DB-2EEC9C6E44F6}"/>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11">
              <a:alphaModFix amt="22000"/>
              <a:extLst>
                <a:ext uri="{96DAC541-7B7A-43D3-8B79-37D633B846F1}">
                  <asvg:svgBlip xmlns:asvg="http://schemas.microsoft.com/office/drawing/2016/SVG/main" r:embed="rId12"/>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2" name="Picture 1" descr="data science course training in india hyderabad by innomatics research labs  (Ebook) - Read free for 30 days">
            <a:extLst>
              <a:ext uri="{FF2B5EF4-FFF2-40B4-BE49-F238E27FC236}">
                <a16:creationId xmlns:a16="http://schemas.microsoft.com/office/drawing/2014/main" id="{5C0AE4CD-A184-DE55-D0E6-4230AAE52AC1}"/>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me - Innomatics Research Labs">
            <a:extLst>
              <a:ext uri="{FF2B5EF4-FFF2-40B4-BE49-F238E27FC236}">
                <a16:creationId xmlns:a16="http://schemas.microsoft.com/office/drawing/2014/main" id="{7823795A-F0CC-BE63-33C0-E04ECA9D486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836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C79E-E7D3-EEB9-D6A0-0A97EE51B542}"/>
              </a:ext>
            </a:extLst>
          </p:cNvPr>
          <p:cNvSpPr>
            <a:spLocks noGrp="1"/>
          </p:cNvSpPr>
          <p:nvPr>
            <p:ph type="title"/>
          </p:nvPr>
        </p:nvSpPr>
        <p:spPr>
          <a:xfrm>
            <a:off x="457200" y="274638"/>
            <a:ext cx="16916400" cy="1143000"/>
          </a:xfrm>
        </p:spPr>
        <p:txBody>
          <a:bodyPr>
            <a:noAutofit/>
          </a:bodyPr>
          <a:lstStyle/>
          <a:p>
            <a:pPr algn="l"/>
            <a:r>
              <a:rPr lang="en-US" sz="2400" b="1" dirty="0"/>
              <a:t>4. Find consumers (</a:t>
            </a:r>
            <a:r>
              <a:rPr lang="en-US" sz="2400" b="1" dirty="0" err="1"/>
              <a:t>Consumer_ID</a:t>
            </a:r>
            <a:r>
              <a:rPr lang="en-US" sz="2400" b="1" dirty="0"/>
              <a:t>, Age) who are 'Married' and whose </a:t>
            </a:r>
            <a:r>
              <a:rPr lang="en-US" sz="2400" b="1" dirty="0" err="1"/>
              <a:t>Food_Rating</a:t>
            </a:r>
            <a:r>
              <a:rPr lang="en-US" sz="2400" b="1" dirty="0"/>
              <a:t> for any restaurant is equal to their </a:t>
            </a:r>
            <a:r>
              <a:rPr lang="en-US" sz="2400" b="1" dirty="0" err="1"/>
              <a:t>Service_Rating</a:t>
            </a:r>
            <a:r>
              <a:rPr lang="en-US" sz="2400" b="1" dirty="0"/>
              <a:t> for that same restaurant, but only consider ratings where the </a:t>
            </a:r>
            <a:r>
              <a:rPr lang="en-US" sz="2400" b="1" dirty="0" err="1"/>
              <a:t>Overall_Rating</a:t>
            </a:r>
            <a:r>
              <a:rPr lang="en-US" sz="2400" b="1" dirty="0"/>
              <a:t> was 2.</a:t>
            </a:r>
            <a:br>
              <a:rPr lang="en-US" sz="2400" b="1" dirty="0"/>
            </a:br>
            <a:endParaRPr lang="en-US" sz="2400" b="1" dirty="0"/>
          </a:p>
        </p:txBody>
      </p:sp>
      <p:pic>
        <p:nvPicPr>
          <p:cNvPr id="5" name="Content Placeholder 4" descr="A screen shot of a computer program&#10;&#10;AI-generated content may be incorrect.">
            <a:extLst>
              <a:ext uri="{FF2B5EF4-FFF2-40B4-BE49-F238E27FC236}">
                <a16:creationId xmlns:a16="http://schemas.microsoft.com/office/drawing/2014/main" id="{B23345CE-045B-6545-8ED5-A118335CC7EC}"/>
              </a:ext>
            </a:extLst>
          </p:cNvPr>
          <p:cNvPicPr>
            <a:picLocks noGrp="1" noChangeAspect="1"/>
          </p:cNvPicPr>
          <p:nvPr>
            <p:ph idx="1"/>
          </p:nvPr>
        </p:nvPicPr>
        <p:blipFill>
          <a:blip r:embed="rId2"/>
          <a:stretch>
            <a:fillRect/>
          </a:stretch>
        </p:blipFill>
        <p:spPr>
          <a:xfrm>
            <a:off x="1179936" y="1974134"/>
            <a:ext cx="6484598" cy="484576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520AC174-B37A-3F49-888C-3B7529FF8774}"/>
              </a:ext>
            </a:extLst>
          </p:cNvPr>
          <p:cNvPicPr>
            <a:picLocks noChangeAspect="1"/>
          </p:cNvPicPr>
          <p:nvPr/>
        </p:nvPicPr>
        <p:blipFill>
          <a:blip r:embed="rId3"/>
          <a:stretch>
            <a:fillRect/>
          </a:stretch>
        </p:blipFill>
        <p:spPr>
          <a:xfrm>
            <a:off x="7924800" y="2400300"/>
            <a:ext cx="4191000" cy="3872070"/>
          </a:xfrm>
          <a:prstGeom prst="rect">
            <a:avLst/>
          </a:prstGeom>
        </p:spPr>
      </p:pic>
      <p:sp>
        <p:nvSpPr>
          <p:cNvPr id="8" name="Freeform 3">
            <a:extLst>
              <a:ext uri="{FF2B5EF4-FFF2-40B4-BE49-F238E27FC236}">
                <a16:creationId xmlns:a16="http://schemas.microsoft.com/office/drawing/2014/main" id="{CE6476C7-DAEF-F826-3653-814B37C56B15}"/>
              </a:ext>
            </a:extLst>
          </p:cNvPr>
          <p:cNvSpPr/>
          <p:nvPr/>
        </p:nvSpPr>
        <p:spPr>
          <a:xfrm rot="11724893">
            <a:off x="11838224" y="4994374"/>
            <a:ext cx="6385618" cy="5655833"/>
          </a:xfrm>
          <a:custGeom>
            <a:avLst/>
            <a:gdLst/>
            <a:ahLst/>
            <a:cxnLst/>
            <a:rect l="l" t="t" r="r" b="b"/>
            <a:pathLst>
              <a:path w="6385618" h="5655833">
                <a:moveTo>
                  <a:pt x="0" y="0"/>
                </a:moveTo>
                <a:lnTo>
                  <a:pt x="6385617" y="0"/>
                </a:lnTo>
                <a:lnTo>
                  <a:pt x="6385617" y="5655833"/>
                </a:lnTo>
                <a:lnTo>
                  <a:pt x="0" y="56558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3" name="Freeform 7">
            <a:extLst>
              <a:ext uri="{FF2B5EF4-FFF2-40B4-BE49-F238E27FC236}">
                <a16:creationId xmlns:a16="http://schemas.microsoft.com/office/drawing/2014/main" id="{2A5D1E58-E440-517A-6F29-A3170C51E02D}"/>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6">
              <a:alphaModFix amt="22000"/>
              <a:extLst>
                <a:ext uri="{96DAC541-7B7A-43D3-8B79-37D633B846F1}">
                  <asvg:svgBlip xmlns:asvg="http://schemas.microsoft.com/office/drawing/2016/SVG/main" r:embed="rId7"/>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4" name="Picture 3" descr="data science course training in india hyderabad by innomatics research labs  (Ebook) - Read free for 30 days">
            <a:extLst>
              <a:ext uri="{FF2B5EF4-FFF2-40B4-BE49-F238E27FC236}">
                <a16:creationId xmlns:a16="http://schemas.microsoft.com/office/drawing/2014/main" id="{0CAE6804-142D-E11A-E6B7-4C87339E940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B56CE1CD-EF12-2A65-371D-30CA62887D1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192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4BF866-46F4-0C99-9CA8-AA7CABE334B9}"/>
              </a:ext>
            </a:extLst>
          </p:cNvPr>
          <p:cNvSpPr txBox="1"/>
          <p:nvPr/>
        </p:nvSpPr>
        <p:spPr>
          <a:xfrm>
            <a:off x="685800" y="1638300"/>
            <a:ext cx="13335000" cy="1384995"/>
          </a:xfrm>
          <a:prstGeom prst="rect">
            <a:avLst/>
          </a:prstGeom>
          <a:noFill/>
        </p:spPr>
        <p:txBody>
          <a:bodyPr wrap="square">
            <a:spAutoFit/>
          </a:bodyPr>
          <a:lstStyle/>
          <a:p>
            <a:pPr algn="just"/>
            <a:r>
              <a:rPr lang="en-IN" sz="2800" b="1" dirty="0"/>
              <a:t>5.List </a:t>
            </a:r>
            <a:r>
              <a:rPr lang="en-IN" sz="2800" b="1" dirty="0" err="1"/>
              <a:t>Consumer_ID</a:t>
            </a:r>
            <a:r>
              <a:rPr lang="en-IN" sz="2800" b="1" dirty="0"/>
              <a:t>, Age, and the Name of any restaurant they rated, but only for consumers who are 'Employed' and have given a </a:t>
            </a:r>
            <a:r>
              <a:rPr lang="en-IN" sz="2800" b="1" dirty="0" err="1"/>
              <a:t>Food_Rating</a:t>
            </a:r>
            <a:r>
              <a:rPr lang="en-IN" sz="2800" b="1" dirty="0"/>
              <a:t> of 0 to at least one restaurant located in 'Ciudad Victoria'.</a:t>
            </a:r>
          </a:p>
        </p:txBody>
      </p:sp>
      <p:pic>
        <p:nvPicPr>
          <p:cNvPr id="5" name="Picture 4" descr="A screenshot of a computer code&#10;&#10;AI-generated content may be incorrect.">
            <a:extLst>
              <a:ext uri="{FF2B5EF4-FFF2-40B4-BE49-F238E27FC236}">
                <a16:creationId xmlns:a16="http://schemas.microsoft.com/office/drawing/2014/main" id="{77BAAC63-F972-53DD-54B8-5F838AA5FA05}"/>
              </a:ext>
            </a:extLst>
          </p:cNvPr>
          <p:cNvPicPr>
            <a:picLocks noChangeAspect="1"/>
          </p:cNvPicPr>
          <p:nvPr/>
        </p:nvPicPr>
        <p:blipFill>
          <a:blip r:embed="rId2"/>
          <a:stretch>
            <a:fillRect/>
          </a:stretch>
        </p:blipFill>
        <p:spPr>
          <a:xfrm>
            <a:off x="3276600" y="3314700"/>
            <a:ext cx="4724400" cy="417439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9D57C2D2-51A3-9A66-B5D9-8B468FD13E89}"/>
              </a:ext>
            </a:extLst>
          </p:cNvPr>
          <p:cNvPicPr>
            <a:picLocks noChangeAspect="1"/>
          </p:cNvPicPr>
          <p:nvPr/>
        </p:nvPicPr>
        <p:blipFill>
          <a:blip r:embed="rId3"/>
          <a:stretch>
            <a:fillRect/>
          </a:stretch>
        </p:blipFill>
        <p:spPr>
          <a:xfrm>
            <a:off x="3276600" y="7990661"/>
            <a:ext cx="6269277" cy="1600200"/>
          </a:xfrm>
          <a:prstGeom prst="rect">
            <a:avLst/>
          </a:prstGeom>
        </p:spPr>
      </p:pic>
      <p:sp>
        <p:nvSpPr>
          <p:cNvPr id="8" name="Freeform 4">
            <a:extLst>
              <a:ext uri="{FF2B5EF4-FFF2-40B4-BE49-F238E27FC236}">
                <a16:creationId xmlns:a16="http://schemas.microsoft.com/office/drawing/2014/main" id="{838A9BD9-46E4-EF07-8EF4-D0D8A1551450}"/>
              </a:ext>
            </a:extLst>
          </p:cNvPr>
          <p:cNvSpPr/>
          <p:nvPr/>
        </p:nvSpPr>
        <p:spPr>
          <a:xfrm>
            <a:off x="13045560" y="4914900"/>
            <a:ext cx="5242440" cy="2844024"/>
          </a:xfrm>
          <a:custGeom>
            <a:avLst/>
            <a:gdLst/>
            <a:ahLst/>
            <a:cxnLst/>
            <a:rect l="l" t="t" r="r" b="b"/>
            <a:pathLst>
              <a:path w="5242440" h="2844024">
                <a:moveTo>
                  <a:pt x="0" y="0"/>
                </a:moveTo>
                <a:lnTo>
                  <a:pt x="5242440" y="0"/>
                </a:lnTo>
                <a:lnTo>
                  <a:pt x="5242440" y="2844024"/>
                </a:lnTo>
                <a:lnTo>
                  <a:pt x="0" y="2844024"/>
                </a:lnTo>
                <a:lnTo>
                  <a:pt x="0" y="0"/>
                </a:lnTo>
                <a:close/>
              </a:path>
            </a:pathLst>
          </a:custGeom>
          <a:blipFill>
            <a:blip r:embed="rId4"/>
            <a:stretch>
              <a:fillRect/>
            </a:stretch>
          </a:blipFill>
        </p:spPr>
        <p:txBody>
          <a:bodyPr/>
          <a:lstStyle/>
          <a:p>
            <a:endParaRPr lang="en-US"/>
          </a:p>
        </p:txBody>
      </p:sp>
      <p:sp>
        <p:nvSpPr>
          <p:cNvPr id="9" name="Freeform 7">
            <a:extLst>
              <a:ext uri="{FF2B5EF4-FFF2-40B4-BE49-F238E27FC236}">
                <a16:creationId xmlns:a16="http://schemas.microsoft.com/office/drawing/2014/main" id="{F2E32685-0717-5CCE-4378-D4326D1B2A72}"/>
              </a:ext>
            </a:extLst>
          </p:cNvPr>
          <p:cNvSpPr/>
          <p:nvPr/>
        </p:nvSpPr>
        <p:spPr>
          <a:xfrm>
            <a:off x="11887200" y="8350265"/>
            <a:ext cx="3416616" cy="1926117"/>
          </a:xfrm>
          <a:custGeom>
            <a:avLst/>
            <a:gdLst/>
            <a:ahLst/>
            <a:cxnLst/>
            <a:rect l="l" t="t" r="r" b="b"/>
            <a:pathLst>
              <a:path w="3416616" h="1926117">
                <a:moveTo>
                  <a:pt x="0" y="0"/>
                </a:moveTo>
                <a:lnTo>
                  <a:pt x="3416615" y="0"/>
                </a:lnTo>
                <a:lnTo>
                  <a:pt x="3416615" y="1926117"/>
                </a:lnTo>
                <a:lnTo>
                  <a:pt x="0" y="1926117"/>
                </a:lnTo>
                <a:lnTo>
                  <a:pt x="0" y="0"/>
                </a:lnTo>
                <a:close/>
              </a:path>
            </a:pathLst>
          </a:custGeom>
          <a:blipFill>
            <a:blip r:embed="rId5"/>
            <a:stretch>
              <a:fillRect/>
            </a:stretch>
          </a:blipFill>
        </p:spPr>
        <p:txBody>
          <a:bodyPr/>
          <a:lstStyle/>
          <a:p>
            <a:endParaRPr lang="en-US"/>
          </a:p>
        </p:txBody>
      </p:sp>
      <p:sp>
        <p:nvSpPr>
          <p:cNvPr id="10" name="Freeform 15">
            <a:extLst>
              <a:ext uri="{FF2B5EF4-FFF2-40B4-BE49-F238E27FC236}">
                <a16:creationId xmlns:a16="http://schemas.microsoft.com/office/drawing/2014/main" id="{F1F6E82E-BF8F-B5C4-62FD-9440EAE6BB4D}"/>
              </a:ext>
            </a:extLst>
          </p:cNvPr>
          <p:cNvSpPr/>
          <p:nvPr/>
        </p:nvSpPr>
        <p:spPr>
          <a:xfrm rot="11069590">
            <a:off x="11829813" y="3855993"/>
            <a:ext cx="6295065" cy="6563332"/>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txBody>
          <a:bodyPr/>
          <a:lstStyle/>
          <a:p>
            <a:endParaRPr lang="en-US"/>
          </a:p>
        </p:txBody>
      </p:sp>
      <p:sp>
        <p:nvSpPr>
          <p:cNvPr id="2" name="Freeform 7">
            <a:extLst>
              <a:ext uri="{FF2B5EF4-FFF2-40B4-BE49-F238E27FC236}">
                <a16:creationId xmlns:a16="http://schemas.microsoft.com/office/drawing/2014/main" id="{2DAECCE6-CA5A-C549-240D-E7DFF6962DFF}"/>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7">
              <a:alphaModFix amt="22000"/>
              <a:extLst>
                <a:ext uri="{96DAC541-7B7A-43D3-8B79-37D633B846F1}">
                  <asvg:svgBlip xmlns:asvg="http://schemas.microsoft.com/office/drawing/2016/SVG/main" r:embed="rId8"/>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4" name="Picture 3" descr="data science course training in india hyderabad by innomatics research labs  (Ebook) - Read free for 30 days">
            <a:extLst>
              <a:ext uri="{FF2B5EF4-FFF2-40B4-BE49-F238E27FC236}">
                <a16:creationId xmlns:a16="http://schemas.microsoft.com/office/drawing/2014/main" id="{E3B34665-127E-3F9B-E9C6-6E508170444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B6B5450A-45FD-E3A7-3B13-14FC7126874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848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DC5DB1-8A41-D5D7-8BA0-691875B31310}"/>
              </a:ext>
            </a:extLst>
          </p:cNvPr>
          <p:cNvSpPr txBox="1"/>
          <p:nvPr/>
        </p:nvSpPr>
        <p:spPr>
          <a:xfrm>
            <a:off x="1153301" y="2544762"/>
            <a:ext cx="11887198" cy="1384995"/>
          </a:xfrm>
          <a:prstGeom prst="rect">
            <a:avLst/>
          </a:prstGeom>
          <a:noFill/>
        </p:spPr>
        <p:txBody>
          <a:bodyPr wrap="square">
            <a:spAutoFit/>
          </a:bodyPr>
          <a:lstStyle/>
          <a:p>
            <a:pPr algn="just"/>
            <a:r>
              <a:rPr lang="en-IN" sz="2800" b="1" dirty="0"/>
              <a:t>1.For each Occupation, find the average age of consumers. Only consider consumers who have made at least one rating. (Use a derived table to get consumers who have rated)</a:t>
            </a:r>
          </a:p>
        </p:txBody>
      </p:sp>
      <p:pic>
        <p:nvPicPr>
          <p:cNvPr id="7" name="Picture 6" descr="A screenshot of a computer screen&#10;&#10;AI-generated content may be incorrect.">
            <a:extLst>
              <a:ext uri="{FF2B5EF4-FFF2-40B4-BE49-F238E27FC236}">
                <a16:creationId xmlns:a16="http://schemas.microsoft.com/office/drawing/2014/main" id="{DBBE0F3B-FCBC-B1DE-8217-BE7946B8E20C}"/>
              </a:ext>
            </a:extLst>
          </p:cNvPr>
          <p:cNvPicPr>
            <a:picLocks noChangeAspect="1"/>
          </p:cNvPicPr>
          <p:nvPr/>
        </p:nvPicPr>
        <p:blipFill>
          <a:blip r:embed="rId2"/>
          <a:stretch>
            <a:fillRect/>
          </a:stretch>
        </p:blipFill>
        <p:spPr>
          <a:xfrm>
            <a:off x="8318880" y="5128519"/>
            <a:ext cx="3581400" cy="2457449"/>
          </a:xfrm>
          <a:prstGeom prst="rect">
            <a:avLst/>
          </a:prstGeom>
        </p:spPr>
      </p:pic>
      <p:sp>
        <p:nvSpPr>
          <p:cNvPr id="9" name="Freeform 16">
            <a:extLst>
              <a:ext uri="{FF2B5EF4-FFF2-40B4-BE49-F238E27FC236}">
                <a16:creationId xmlns:a16="http://schemas.microsoft.com/office/drawing/2014/main" id="{EDAD423F-4D52-F210-BA40-117BE0500811}"/>
              </a:ext>
            </a:extLst>
          </p:cNvPr>
          <p:cNvSpPr/>
          <p:nvPr/>
        </p:nvSpPr>
        <p:spPr>
          <a:xfrm>
            <a:off x="13335000" y="6001076"/>
            <a:ext cx="3637678" cy="4285924"/>
          </a:xfrm>
          <a:custGeom>
            <a:avLst/>
            <a:gdLst/>
            <a:ahLst/>
            <a:cxnLst/>
            <a:rect l="l" t="t" r="r" b="b"/>
            <a:pathLst>
              <a:path w="3637678" h="4285924">
                <a:moveTo>
                  <a:pt x="0" y="0"/>
                </a:moveTo>
                <a:lnTo>
                  <a:pt x="3637678" y="0"/>
                </a:lnTo>
                <a:lnTo>
                  <a:pt x="3637678" y="4285924"/>
                </a:lnTo>
                <a:lnTo>
                  <a:pt x="0" y="4285924"/>
                </a:lnTo>
                <a:lnTo>
                  <a:pt x="0" y="0"/>
                </a:lnTo>
                <a:close/>
              </a:path>
            </a:pathLst>
          </a:custGeom>
          <a:blipFill>
            <a:blip r:embed="rId3"/>
            <a:stretch>
              <a:fillRect/>
            </a:stretch>
          </a:blipFill>
        </p:spPr>
        <p:txBody>
          <a:bodyPr/>
          <a:lstStyle/>
          <a:p>
            <a:endParaRPr lang="en-US"/>
          </a:p>
        </p:txBody>
      </p:sp>
      <p:sp>
        <p:nvSpPr>
          <p:cNvPr id="10" name="Freeform 6">
            <a:extLst>
              <a:ext uri="{FF2B5EF4-FFF2-40B4-BE49-F238E27FC236}">
                <a16:creationId xmlns:a16="http://schemas.microsoft.com/office/drawing/2014/main" id="{2F91B90F-9D2B-C196-1145-FB32DFD00AF2}"/>
              </a:ext>
            </a:extLst>
          </p:cNvPr>
          <p:cNvSpPr/>
          <p:nvPr/>
        </p:nvSpPr>
        <p:spPr>
          <a:xfrm rot="5400000" flipH="1">
            <a:off x="13216533" y="-205554"/>
            <a:ext cx="5627541" cy="5085807"/>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2" name="Title 1">
            <a:extLst>
              <a:ext uri="{FF2B5EF4-FFF2-40B4-BE49-F238E27FC236}">
                <a16:creationId xmlns:a16="http://schemas.microsoft.com/office/drawing/2014/main" id="{A6CB5263-B160-0AFD-9F50-58234F223328}"/>
              </a:ext>
            </a:extLst>
          </p:cNvPr>
          <p:cNvSpPr>
            <a:spLocks noGrp="1"/>
          </p:cNvSpPr>
          <p:nvPr>
            <p:ph type="title"/>
          </p:nvPr>
        </p:nvSpPr>
        <p:spPr>
          <a:xfrm>
            <a:off x="457200" y="723899"/>
            <a:ext cx="15925800" cy="1128365"/>
          </a:xfrm>
          <a:noFill/>
        </p:spPr>
        <p:txBody>
          <a:bodyPr>
            <a:normAutofit/>
          </a:bodyPr>
          <a:lstStyle/>
          <a:p>
            <a:r>
              <a:rPr lang="en-IN" sz="3200" b="1" dirty="0"/>
              <a:t>Advanced SQL Concepts: Derived Tables, CTEs, Window Functions, Views, Stored Procedures</a:t>
            </a:r>
            <a:br>
              <a:rPr lang="en-IN" sz="3200" b="1" dirty="0"/>
            </a:br>
            <a:endParaRPr lang="en-US" sz="3200" dirty="0"/>
          </a:p>
        </p:txBody>
      </p:sp>
      <p:pic>
        <p:nvPicPr>
          <p:cNvPr id="6" name="Picture 5" descr="A screenshot of a computer code&#10;&#10;AI-generated content may be incorrect.">
            <a:extLst>
              <a:ext uri="{FF2B5EF4-FFF2-40B4-BE49-F238E27FC236}">
                <a16:creationId xmlns:a16="http://schemas.microsoft.com/office/drawing/2014/main" id="{9E44160A-3C5C-C2C9-9987-A8FDFAA8A1D5}"/>
              </a:ext>
            </a:extLst>
          </p:cNvPr>
          <p:cNvPicPr>
            <a:picLocks noChangeAspect="1"/>
          </p:cNvPicPr>
          <p:nvPr/>
        </p:nvPicPr>
        <p:blipFill>
          <a:blip r:embed="rId6"/>
          <a:stretch>
            <a:fillRect/>
          </a:stretch>
        </p:blipFill>
        <p:spPr>
          <a:xfrm>
            <a:off x="2011094" y="4351203"/>
            <a:ext cx="5085806" cy="3797845"/>
          </a:xfrm>
          <a:prstGeom prst="rect">
            <a:avLst/>
          </a:prstGeom>
        </p:spPr>
      </p:pic>
      <p:sp>
        <p:nvSpPr>
          <p:cNvPr id="3" name="Freeform 7">
            <a:extLst>
              <a:ext uri="{FF2B5EF4-FFF2-40B4-BE49-F238E27FC236}">
                <a16:creationId xmlns:a16="http://schemas.microsoft.com/office/drawing/2014/main" id="{9E9AFF85-5C3F-0514-8D00-89A0B8C82240}"/>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7">
              <a:alphaModFix amt="22000"/>
              <a:extLst>
                <a:ext uri="{96DAC541-7B7A-43D3-8B79-37D633B846F1}">
                  <asvg:svgBlip xmlns:asvg="http://schemas.microsoft.com/office/drawing/2016/SVG/main" r:embed="rId8"/>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4" name="Picture 3" descr="data science course training in india hyderabad by innomatics research labs  (Ebook) - Read free for 30 days">
            <a:extLst>
              <a:ext uri="{FF2B5EF4-FFF2-40B4-BE49-F238E27FC236}">
                <a16:creationId xmlns:a16="http://schemas.microsoft.com/office/drawing/2014/main" id="{DA365B21-431D-942E-5678-93EEA1229BA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me - Innomatics Research Labs">
            <a:extLst>
              <a:ext uri="{FF2B5EF4-FFF2-40B4-BE49-F238E27FC236}">
                <a16:creationId xmlns:a16="http://schemas.microsoft.com/office/drawing/2014/main" id="{B6983695-074D-8542-06CF-8391F8A5D3C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82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C13B5-55C1-13E3-54E0-ECC7B0FC44DD}"/>
              </a:ext>
            </a:extLst>
          </p:cNvPr>
          <p:cNvSpPr>
            <a:spLocks noGrp="1"/>
          </p:cNvSpPr>
          <p:nvPr>
            <p:ph type="title"/>
          </p:nvPr>
        </p:nvSpPr>
        <p:spPr>
          <a:xfrm>
            <a:off x="457200" y="274638"/>
            <a:ext cx="17373600" cy="1143000"/>
          </a:xfrm>
        </p:spPr>
        <p:txBody>
          <a:bodyPr/>
          <a:lstStyle/>
          <a:p>
            <a:r>
              <a:rPr lang="en-US" b="1" dirty="0"/>
              <a:t>AGENDA</a:t>
            </a:r>
          </a:p>
        </p:txBody>
      </p:sp>
      <p:sp>
        <p:nvSpPr>
          <p:cNvPr id="4" name="Rectangle 1">
            <a:extLst>
              <a:ext uri="{FF2B5EF4-FFF2-40B4-BE49-F238E27FC236}">
                <a16:creationId xmlns:a16="http://schemas.microsoft.com/office/drawing/2014/main" id="{2C56F7D7-227A-BF94-1606-FD2A30A2EECE}"/>
              </a:ext>
            </a:extLst>
          </p:cNvPr>
          <p:cNvSpPr>
            <a:spLocks noGrp="1" noChangeArrowheads="1"/>
          </p:cNvSpPr>
          <p:nvPr>
            <p:ph idx="1"/>
          </p:nvPr>
        </p:nvSpPr>
        <p:spPr bwMode="auto">
          <a:xfrm>
            <a:off x="1295400" y="1790700"/>
            <a:ext cx="13957091" cy="7417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Introduction to the Restaurant &amp; Consumer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Understanding database tables and their relationships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Data exploration using SQL queries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Filtering data using WHERE clause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Analyzing data using JOINs and subqueries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Applying aggregation, grouping, and conditional logic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Using advanced SQL concepts (CTEs, Views, Window Functions, Stored Procedures)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Extracting key insights from ratings and consumer behavior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Conclusion and learning outcomes</a:t>
            </a:r>
          </a:p>
        </p:txBody>
      </p:sp>
      <p:grpSp>
        <p:nvGrpSpPr>
          <p:cNvPr id="3" name="Group 8">
            <a:extLst>
              <a:ext uri="{FF2B5EF4-FFF2-40B4-BE49-F238E27FC236}">
                <a16:creationId xmlns:a16="http://schemas.microsoft.com/office/drawing/2014/main" id="{96A1FCDD-4A60-41C2-FC94-275CACED94B1}"/>
              </a:ext>
            </a:extLst>
          </p:cNvPr>
          <p:cNvGrpSpPr/>
          <p:nvPr/>
        </p:nvGrpSpPr>
        <p:grpSpPr>
          <a:xfrm>
            <a:off x="15273728" y="5851493"/>
            <a:ext cx="3048000" cy="4245007"/>
            <a:chOff x="0" y="0"/>
            <a:chExt cx="4064000" cy="5660009"/>
          </a:xfrm>
        </p:grpSpPr>
        <p:sp>
          <p:nvSpPr>
            <p:cNvPr id="6" name="Freeform 9">
              <a:extLst>
                <a:ext uri="{FF2B5EF4-FFF2-40B4-BE49-F238E27FC236}">
                  <a16:creationId xmlns:a16="http://schemas.microsoft.com/office/drawing/2014/main" id="{35C825E8-9BAA-7869-6A48-0088B135837E}"/>
                </a:ext>
              </a:extLst>
            </p:cNvPr>
            <p:cNvSpPr/>
            <p:nvPr/>
          </p:nvSpPr>
          <p:spPr>
            <a:xfrm>
              <a:off x="0" y="0"/>
              <a:ext cx="4064000" cy="5660009"/>
            </a:xfrm>
            <a:custGeom>
              <a:avLst/>
              <a:gdLst/>
              <a:ahLst/>
              <a:cxnLst/>
              <a:rect l="l" t="t" r="r" b="b"/>
              <a:pathLst>
                <a:path w="4064000" h="5660009">
                  <a:moveTo>
                    <a:pt x="0" y="0"/>
                  </a:moveTo>
                  <a:lnTo>
                    <a:pt x="4064000" y="0"/>
                  </a:lnTo>
                  <a:lnTo>
                    <a:pt x="4064000" y="5660009"/>
                  </a:lnTo>
                  <a:lnTo>
                    <a:pt x="0" y="5660009"/>
                  </a:lnTo>
                  <a:lnTo>
                    <a:pt x="0" y="0"/>
                  </a:lnTo>
                  <a:close/>
                </a:path>
              </a:pathLst>
            </a:custGeom>
            <a:blipFill>
              <a:blip r:embed="rId2"/>
              <a:stretch>
                <a:fillRect l="-19635" r="-19635"/>
              </a:stretch>
            </a:blipFill>
          </p:spPr>
        </p:sp>
      </p:grpSp>
      <p:sp>
        <p:nvSpPr>
          <p:cNvPr id="7" name="Freeform 7">
            <a:extLst>
              <a:ext uri="{FF2B5EF4-FFF2-40B4-BE49-F238E27FC236}">
                <a16:creationId xmlns:a16="http://schemas.microsoft.com/office/drawing/2014/main" id="{A5BE173B-56B6-BEE6-45A9-C9B668602C8C}"/>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3">
              <a:alphaModFix amt="22000"/>
              <a:extLst>
                <a:ext uri="{96DAC541-7B7A-43D3-8B79-37D633B846F1}">
                  <asvg:svgBlip xmlns:asvg="http://schemas.microsoft.com/office/drawing/2016/SVG/main" r:embed="rId4"/>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8" name="Picture 7" descr="data science course training in india hyderabad by innomatics research labs  (Ebook) - Read free for 30 days">
            <a:extLst>
              <a:ext uri="{FF2B5EF4-FFF2-40B4-BE49-F238E27FC236}">
                <a16:creationId xmlns:a16="http://schemas.microsoft.com/office/drawing/2014/main" id="{C7156135-8432-EB9D-5532-02CE019CDB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me - Innomatics Research Labs">
            <a:extLst>
              <a:ext uri="{FF2B5EF4-FFF2-40B4-BE49-F238E27FC236}">
                <a16:creationId xmlns:a16="http://schemas.microsoft.com/office/drawing/2014/main" id="{4077F331-7EA4-FCD7-617C-8817483216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86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AF43E-C669-6F1A-AE0C-72094C124CCE}"/>
              </a:ext>
            </a:extLst>
          </p:cNvPr>
          <p:cNvSpPr txBox="1"/>
          <p:nvPr/>
        </p:nvSpPr>
        <p:spPr>
          <a:xfrm>
            <a:off x="1011011" y="1143638"/>
            <a:ext cx="14249400" cy="1384995"/>
          </a:xfrm>
          <a:prstGeom prst="rect">
            <a:avLst/>
          </a:prstGeom>
          <a:noFill/>
        </p:spPr>
        <p:txBody>
          <a:bodyPr wrap="square">
            <a:spAutoFit/>
          </a:bodyPr>
          <a:lstStyle/>
          <a:p>
            <a:pPr algn="just"/>
            <a:r>
              <a:rPr lang="en-IN" sz="2800" b="1" dirty="0"/>
              <a:t>2.Using a CTE to get all ratings for restaurants in 'Cuernavaca', rank these ratings within each restaurant based on </a:t>
            </a:r>
            <a:r>
              <a:rPr lang="en-IN" sz="2800" b="1" dirty="0" err="1"/>
              <a:t>Overall_Rating</a:t>
            </a:r>
            <a:r>
              <a:rPr lang="en-IN" sz="2800" b="1" dirty="0"/>
              <a:t> (highest first). Display </a:t>
            </a:r>
            <a:r>
              <a:rPr lang="en-IN" sz="2800" b="1" dirty="0" err="1"/>
              <a:t>Restaurant_ID</a:t>
            </a:r>
            <a:r>
              <a:rPr lang="en-IN" sz="2800" b="1" dirty="0"/>
              <a:t>, </a:t>
            </a:r>
            <a:r>
              <a:rPr lang="en-IN" sz="2800" b="1" dirty="0" err="1"/>
              <a:t>Consumer_ID</a:t>
            </a:r>
            <a:r>
              <a:rPr lang="en-IN" sz="2800" b="1" dirty="0"/>
              <a:t>, </a:t>
            </a:r>
            <a:r>
              <a:rPr lang="en-IN" sz="2800" b="1" dirty="0" err="1"/>
              <a:t>Overall_Rating</a:t>
            </a:r>
            <a:r>
              <a:rPr lang="en-IN" sz="2800" b="1" dirty="0"/>
              <a:t>, and the </a:t>
            </a:r>
            <a:r>
              <a:rPr lang="en-IN" sz="2800" b="1" dirty="0" err="1"/>
              <a:t>RatingRank</a:t>
            </a:r>
            <a:r>
              <a:rPr lang="en-IN" sz="2800" b="1" dirty="0"/>
              <a:t>.</a:t>
            </a:r>
          </a:p>
        </p:txBody>
      </p:sp>
      <p:pic>
        <p:nvPicPr>
          <p:cNvPr id="7" name="Picture 6" descr="A screenshot of a computer&#10;&#10;AI-generated content may be incorrect.">
            <a:extLst>
              <a:ext uri="{FF2B5EF4-FFF2-40B4-BE49-F238E27FC236}">
                <a16:creationId xmlns:a16="http://schemas.microsoft.com/office/drawing/2014/main" id="{C5D37FF8-B7A8-D945-9DC4-37AF31621682}"/>
              </a:ext>
            </a:extLst>
          </p:cNvPr>
          <p:cNvPicPr>
            <a:picLocks noChangeAspect="1"/>
          </p:cNvPicPr>
          <p:nvPr/>
        </p:nvPicPr>
        <p:blipFill>
          <a:blip r:embed="rId2"/>
          <a:stretch>
            <a:fillRect/>
          </a:stretch>
        </p:blipFill>
        <p:spPr>
          <a:xfrm>
            <a:off x="3505200" y="6770609"/>
            <a:ext cx="5410200" cy="2614499"/>
          </a:xfrm>
          <a:prstGeom prst="rect">
            <a:avLst/>
          </a:prstGeom>
        </p:spPr>
      </p:pic>
      <p:sp>
        <p:nvSpPr>
          <p:cNvPr id="8" name="Freeform 4">
            <a:extLst>
              <a:ext uri="{FF2B5EF4-FFF2-40B4-BE49-F238E27FC236}">
                <a16:creationId xmlns:a16="http://schemas.microsoft.com/office/drawing/2014/main" id="{65EFA41A-C1CF-7E46-8A71-9D330F5D6357}"/>
              </a:ext>
            </a:extLst>
          </p:cNvPr>
          <p:cNvSpPr/>
          <p:nvPr/>
        </p:nvSpPr>
        <p:spPr>
          <a:xfrm>
            <a:off x="13487400" y="4672906"/>
            <a:ext cx="5096997" cy="4419600"/>
          </a:xfrm>
          <a:custGeom>
            <a:avLst/>
            <a:gdLst/>
            <a:ahLst/>
            <a:cxnLst/>
            <a:rect l="l" t="t" r="r" b="b"/>
            <a:pathLst>
              <a:path w="5317194" h="4885172">
                <a:moveTo>
                  <a:pt x="0" y="0"/>
                </a:moveTo>
                <a:lnTo>
                  <a:pt x="5317194" y="0"/>
                </a:lnTo>
                <a:lnTo>
                  <a:pt x="5317194" y="4885172"/>
                </a:lnTo>
                <a:lnTo>
                  <a:pt x="0" y="4885172"/>
                </a:lnTo>
                <a:lnTo>
                  <a:pt x="0" y="0"/>
                </a:lnTo>
                <a:close/>
              </a:path>
            </a:pathLst>
          </a:custGeom>
          <a:blipFill>
            <a:blip r:embed="rId3"/>
            <a:stretch>
              <a:fillRect/>
            </a:stretch>
          </a:blipFill>
        </p:spPr>
        <p:txBody>
          <a:bodyPr/>
          <a:lstStyle/>
          <a:p>
            <a:endParaRPr lang="en-US"/>
          </a:p>
        </p:txBody>
      </p:sp>
      <p:sp>
        <p:nvSpPr>
          <p:cNvPr id="9" name="Freeform 6">
            <a:extLst>
              <a:ext uri="{FF2B5EF4-FFF2-40B4-BE49-F238E27FC236}">
                <a16:creationId xmlns:a16="http://schemas.microsoft.com/office/drawing/2014/main" id="{0863A727-4123-F8EC-535C-D0015374FC9E}"/>
              </a:ext>
            </a:extLst>
          </p:cNvPr>
          <p:cNvSpPr/>
          <p:nvPr/>
        </p:nvSpPr>
        <p:spPr>
          <a:xfrm rot="12491361">
            <a:off x="-40807" y="7996684"/>
            <a:ext cx="2362200" cy="2433034"/>
          </a:xfrm>
          <a:custGeom>
            <a:avLst/>
            <a:gdLst/>
            <a:ahLst/>
            <a:cxnLst/>
            <a:rect l="l" t="t" r="r" b="b"/>
            <a:pathLst>
              <a:path w="3287143" h="2033920">
                <a:moveTo>
                  <a:pt x="0" y="0"/>
                </a:moveTo>
                <a:lnTo>
                  <a:pt x="3287144" y="0"/>
                </a:lnTo>
                <a:lnTo>
                  <a:pt x="3287144" y="2033920"/>
                </a:lnTo>
                <a:lnTo>
                  <a:pt x="0" y="2033920"/>
                </a:lnTo>
                <a:lnTo>
                  <a:pt x="0" y="0"/>
                </a:lnTo>
                <a:close/>
              </a:path>
            </a:pathLst>
          </a:custGeom>
          <a:blipFill>
            <a:blip r:embed="rId4"/>
            <a:stretch>
              <a:fillRect/>
            </a:stretch>
          </a:blipFill>
        </p:spPr>
        <p:txBody>
          <a:bodyPr/>
          <a:lstStyle/>
          <a:p>
            <a:endParaRPr lang="en-US"/>
          </a:p>
        </p:txBody>
      </p:sp>
      <p:sp>
        <p:nvSpPr>
          <p:cNvPr id="10" name="Freeform 9">
            <a:extLst>
              <a:ext uri="{FF2B5EF4-FFF2-40B4-BE49-F238E27FC236}">
                <a16:creationId xmlns:a16="http://schemas.microsoft.com/office/drawing/2014/main" id="{EDD8EC42-0B22-0099-42D0-46AB2455AA4E}"/>
              </a:ext>
            </a:extLst>
          </p:cNvPr>
          <p:cNvSpPr/>
          <p:nvPr/>
        </p:nvSpPr>
        <p:spPr>
          <a:xfrm rot="20574343">
            <a:off x="-198772" y="6334195"/>
            <a:ext cx="2880260" cy="1458132"/>
          </a:xfrm>
          <a:custGeom>
            <a:avLst/>
            <a:gdLst/>
            <a:ahLst/>
            <a:cxnLst/>
            <a:rect l="l" t="t" r="r" b="b"/>
            <a:pathLst>
              <a:path w="2880260" h="1458132">
                <a:moveTo>
                  <a:pt x="0" y="0"/>
                </a:moveTo>
                <a:lnTo>
                  <a:pt x="2880260" y="0"/>
                </a:lnTo>
                <a:lnTo>
                  <a:pt x="2880260" y="1458132"/>
                </a:lnTo>
                <a:lnTo>
                  <a:pt x="0" y="1458132"/>
                </a:lnTo>
                <a:lnTo>
                  <a:pt x="0" y="0"/>
                </a:lnTo>
                <a:close/>
              </a:path>
            </a:pathLst>
          </a:custGeom>
          <a:blipFill>
            <a:blip r:embed="rId5"/>
            <a:stretch>
              <a:fillRect/>
            </a:stretch>
          </a:blipFill>
        </p:spPr>
        <p:txBody>
          <a:bodyPr/>
          <a:lstStyle/>
          <a:p>
            <a:endParaRPr lang="en-US"/>
          </a:p>
        </p:txBody>
      </p:sp>
      <p:grpSp>
        <p:nvGrpSpPr>
          <p:cNvPr id="11" name="Group 12">
            <a:extLst>
              <a:ext uri="{FF2B5EF4-FFF2-40B4-BE49-F238E27FC236}">
                <a16:creationId xmlns:a16="http://schemas.microsoft.com/office/drawing/2014/main" id="{82F1EB01-DFA8-9F0B-63E9-EB84E2E8554D}"/>
              </a:ext>
            </a:extLst>
          </p:cNvPr>
          <p:cNvGrpSpPr/>
          <p:nvPr/>
        </p:nvGrpSpPr>
        <p:grpSpPr>
          <a:xfrm>
            <a:off x="14835406" y="8774847"/>
            <a:ext cx="2942272" cy="635318"/>
            <a:chOff x="0" y="0"/>
            <a:chExt cx="3923030" cy="847090"/>
          </a:xfrm>
        </p:grpSpPr>
        <p:sp>
          <p:nvSpPr>
            <p:cNvPr id="12" name="Freeform 13">
              <a:extLst>
                <a:ext uri="{FF2B5EF4-FFF2-40B4-BE49-F238E27FC236}">
                  <a16:creationId xmlns:a16="http://schemas.microsoft.com/office/drawing/2014/main" id="{7F76551E-BCDD-E096-4C25-E46E75DDF53B}"/>
                </a:ext>
              </a:extLst>
            </p:cNvPr>
            <p:cNvSpPr/>
            <p:nvPr/>
          </p:nvSpPr>
          <p:spPr>
            <a:xfrm>
              <a:off x="49132" y="43395"/>
              <a:ext cx="3823260" cy="753016"/>
            </a:xfrm>
            <a:custGeom>
              <a:avLst/>
              <a:gdLst/>
              <a:ahLst/>
              <a:cxnLst/>
              <a:rect l="l" t="t" r="r" b="b"/>
              <a:pathLst>
                <a:path w="3823260" h="753016">
                  <a:moveTo>
                    <a:pt x="38498" y="610655"/>
                  </a:moveTo>
                  <a:cubicBezTo>
                    <a:pt x="284878" y="488735"/>
                    <a:pt x="350918" y="482385"/>
                    <a:pt x="428388" y="474765"/>
                  </a:cubicBezTo>
                  <a:cubicBezTo>
                    <a:pt x="519828" y="465875"/>
                    <a:pt x="641748" y="463335"/>
                    <a:pt x="733188" y="472225"/>
                  </a:cubicBezTo>
                  <a:cubicBezTo>
                    <a:pt x="809388" y="479845"/>
                    <a:pt x="866538" y="507785"/>
                    <a:pt x="941468" y="516675"/>
                  </a:cubicBezTo>
                  <a:cubicBezTo>
                    <a:pt x="1024018" y="526835"/>
                    <a:pt x="1139588" y="533185"/>
                    <a:pt x="1208168" y="525565"/>
                  </a:cubicBezTo>
                  <a:cubicBezTo>
                    <a:pt x="1251348" y="521755"/>
                    <a:pt x="1270398" y="515405"/>
                    <a:pt x="1313578" y="500165"/>
                  </a:cubicBezTo>
                  <a:cubicBezTo>
                    <a:pt x="1384698" y="476035"/>
                    <a:pt x="1515508" y="401105"/>
                    <a:pt x="1587898" y="379515"/>
                  </a:cubicBezTo>
                  <a:cubicBezTo>
                    <a:pt x="1632348" y="365545"/>
                    <a:pt x="1664098" y="364275"/>
                    <a:pt x="1699658" y="360465"/>
                  </a:cubicBezTo>
                  <a:cubicBezTo>
                    <a:pt x="1731408" y="355385"/>
                    <a:pt x="1746648" y="352845"/>
                    <a:pt x="1791098" y="352845"/>
                  </a:cubicBezTo>
                  <a:cubicBezTo>
                    <a:pt x="1907938" y="351575"/>
                    <a:pt x="2304178" y="415075"/>
                    <a:pt x="2428638" y="399835"/>
                  </a:cubicBezTo>
                  <a:cubicBezTo>
                    <a:pt x="2481978" y="392215"/>
                    <a:pt x="2493408" y="380785"/>
                    <a:pt x="2541668" y="361735"/>
                  </a:cubicBezTo>
                  <a:cubicBezTo>
                    <a:pt x="2631838" y="323635"/>
                    <a:pt x="2815988" y="205525"/>
                    <a:pt x="2922668" y="176315"/>
                  </a:cubicBezTo>
                  <a:cubicBezTo>
                    <a:pt x="2993788" y="157265"/>
                    <a:pt x="3035698" y="177585"/>
                    <a:pt x="3108088" y="162345"/>
                  </a:cubicBezTo>
                  <a:cubicBezTo>
                    <a:pt x="3214768" y="139485"/>
                    <a:pt x="3376058" y="41695"/>
                    <a:pt x="3495438" y="17565"/>
                  </a:cubicBezTo>
                  <a:cubicBezTo>
                    <a:pt x="3593228" y="-1485"/>
                    <a:pt x="3721498" y="-6565"/>
                    <a:pt x="3769758" y="9945"/>
                  </a:cubicBezTo>
                  <a:cubicBezTo>
                    <a:pt x="3791348" y="16295"/>
                    <a:pt x="3800238" y="26455"/>
                    <a:pt x="3809128" y="39155"/>
                  </a:cubicBezTo>
                  <a:cubicBezTo>
                    <a:pt x="3818018" y="51855"/>
                    <a:pt x="3824368" y="69635"/>
                    <a:pt x="3823098" y="86145"/>
                  </a:cubicBezTo>
                  <a:cubicBezTo>
                    <a:pt x="3819288" y="106465"/>
                    <a:pt x="3804048" y="136945"/>
                    <a:pt x="3784998" y="148375"/>
                  </a:cubicBezTo>
                  <a:cubicBezTo>
                    <a:pt x="3767218" y="158535"/>
                    <a:pt x="3732928" y="158535"/>
                    <a:pt x="3713878" y="152185"/>
                  </a:cubicBezTo>
                  <a:cubicBezTo>
                    <a:pt x="3698638" y="145835"/>
                    <a:pt x="3685938" y="131865"/>
                    <a:pt x="3678318" y="117895"/>
                  </a:cubicBezTo>
                  <a:cubicBezTo>
                    <a:pt x="3670698" y="105195"/>
                    <a:pt x="3665618" y="86145"/>
                    <a:pt x="3670698" y="69635"/>
                  </a:cubicBezTo>
                  <a:cubicBezTo>
                    <a:pt x="3674508" y="50585"/>
                    <a:pt x="3696098" y="22645"/>
                    <a:pt x="3713878" y="12485"/>
                  </a:cubicBezTo>
                  <a:cubicBezTo>
                    <a:pt x="3727848" y="4865"/>
                    <a:pt x="3746898" y="2325"/>
                    <a:pt x="3762138" y="7405"/>
                  </a:cubicBezTo>
                  <a:cubicBezTo>
                    <a:pt x="3781188" y="12485"/>
                    <a:pt x="3809128" y="34075"/>
                    <a:pt x="3816748" y="54395"/>
                  </a:cubicBezTo>
                  <a:cubicBezTo>
                    <a:pt x="3825638" y="73445"/>
                    <a:pt x="3819288" y="107735"/>
                    <a:pt x="3809128" y="125515"/>
                  </a:cubicBezTo>
                  <a:cubicBezTo>
                    <a:pt x="3801508" y="139485"/>
                    <a:pt x="3791348" y="148375"/>
                    <a:pt x="3771028" y="154725"/>
                  </a:cubicBezTo>
                  <a:cubicBezTo>
                    <a:pt x="3725308" y="171235"/>
                    <a:pt x="3617358" y="142025"/>
                    <a:pt x="3527188" y="158535"/>
                  </a:cubicBezTo>
                  <a:cubicBezTo>
                    <a:pt x="3403998" y="181395"/>
                    <a:pt x="3218578" y="290615"/>
                    <a:pt x="3108088" y="312205"/>
                  </a:cubicBezTo>
                  <a:cubicBezTo>
                    <a:pt x="3040778" y="326175"/>
                    <a:pt x="3002678" y="304585"/>
                    <a:pt x="2936638" y="319825"/>
                  </a:cubicBezTo>
                  <a:cubicBezTo>
                    <a:pt x="2837578" y="345225"/>
                    <a:pt x="2677558" y="450635"/>
                    <a:pt x="2582308" y="487465"/>
                  </a:cubicBezTo>
                  <a:cubicBezTo>
                    <a:pt x="2521348" y="511595"/>
                    <a:pt x="2499758" y="526835"/>
                    <a:pt x="2428638" y="535725"/>
                  </a:cubicBezTo>
                  <a:cubicBezTo>
                    <a:pt x="2278778" y="554775"/>
                    <a:pt x="1840628" y="493815"/>
                    <a:pt x="1721248" y="498895"/>
                  </a:cubicBezTo>
                  <a:cubicBezTo>
                    <a:pt x="1680608" y="500165"/>
                    <a:pt x="1674258" y="500165"/>
                    <a:pt x="1639968" y="509055"/>
                  </a:cubicBezTo>
                  <a:cubicBezTo>
                    <a:pt x="1571388" y="528105"/>
                    <a:pt x="1426608" y="610655"/>
                    <a:pt x="1346598" y="637325"/>
                  </a:cubicBezTo>
                  <a:cubicBezTo>
                    <a:pt x="1291988" y="655105"/>
                    <a:pt x="1262778" y="665265"/>
                    <a:pt x="1206898" y="670345"/>
                  </a:cubicBezTo>
                  <a:cubicBezTo>
                    <a:pt x="1129428" y="679235"/>
                    <a:pt x="1007508" y="672885"/>
                    <a:pt x="922418" y="662725"/>
                  </a:cubicBezTo>
                  <a:cubicBezTo>
                    <a:pt x="852568" y="655105"/>
                    <a:pt x="804308" y="629705"/>
                    <a:pt x="731918" y="623355"/>
                  </a:cubicBezTo>
                  <a:cubicBezTo>
                    <a:pt x="636668" y="613195"/>
                    <a:pt x="481728" y="620815"/>
                    <a:pt x="400448" y="627165"/>
                  </a:cubicBezTo>
                  <a:cubicBezTo>
                    <a:pt x="353458" y="629705"/>
                    <a:pt x="330598" y="628435"/>
                    <a:pt x="288688" y="642405"/>
                  </a:cubicBezTo>
                  <a:cubicBezTo>
                    <a:pt x="227728" y="661455"/>
                    <a:pt x="126128" y="749085"/>
                    <a:pt x="79138" y="752895"/>
                  </a:cubicBezTo>
                  <a:cubicBezTo>
                    <a:pt x="56278" y="754165"/>
                    <a:pt x="41038" y="745275"/>
                    <a:pt x="28338" y="735115"/>
                  </a:cubicBezTo>
                  <a:cubicBezTo>
                    <a:pt x="15638" y="724955"/>
                    <a:pt x="4208" y="703365"/>
                    <a:pt x="1668" y="688125"/>
                  </a:cubicBezTo>
                  <a:cubicBezTo>
                    <a:pt x="-872" y="676695"/>
                    <a:pt x="-872" y="663995"/>
                    <a:pt x="4208" y="652565"/>
                  </a:cubicBezTo>
                  <a:cubicBezTo>
                    <a:pt x="10558" y="638595"/>
                    <a:pt x="38498" y="610655"/>
                    <a:pt x="38498" y="610655"/>
                  </a:cubicBezTo>
                </a:path>
              </a:pathLst>
            </a:custGeom>
            <a:solidFill>
              <a:srgbClr val="B93919"/>
            </a:solidFill>
            <a:ln cap="sq">
              <a:noFill/>
              <a:prstDash val="solid"/>
              <a:miter/>
            </a:ln>
          </p:spPr>
          <p:txBody>
            <a:bodyPr/>
            <a:lstStyle/>
            <a:p>
              <a:endParaRPr lang="en-US"/>
            </a:p>
          </p:txBody>
        </p:sp>
      </p:grpSp>
      <p:grpSp>
        <p:nvGrpSpPr>
          <p:cNvPr id="13" name="Group 16">
            <a:extLst>
              <a:ext uri="{FF2B5EF4-FFF2-40B4-BE49-F238E27FC236}">
                <a16:creationId xmlns:a16="http://schemas.microsoft.com/office/drawing/2014/main" id="{78803FCE-EE6B-F96F-9A32-9D492B0F6BAB}"/>
              </a:ext>
            </a:extLst>
          </p:cNvPr>
          <p:cNvGrpSpPr/>
          <p:nvPr/>
        </p:nvGrpSpPr>
        <p:grpSpPr>
          <a:xfrm>
            <a:off x="13028295" y="9213201"/>
            <a:ext cx="306705" cy="343853"/>
            <a:chOff x="0" y="0"/>
            <a:chExt cx="408940" cy="458470"/>
          </a:xfrm>
        </p:grpSpPr>
        <p:sp>
          <p:nvSpPr>
            <p:cNvPr id="14" name="Freeform 17">
              <a:extLst>
                <a:ext uri="{FF2B5EF4-FFF2-40B4-BE49-F238E27FC236}">
                  <a16:creationId xmlns:a16="http://schemas.microsoft.com/office/drawing/2014/main" id="{F9F94C51-B097-B847-255C-AA752F725B0B}"/>
                </a:ext>
              </a:extLst>
            </p:cNvPr>
            <p:cNvSpPr/>
            <p:nvPr/>
          </p:nvSpPr>
          <p:spPr>
            <a:xfrm>
              <a:off x="50800" y="50445"/>
              <a:ext cx="306070" cy="357527"/>
            </a:xfrm>
            <a:custGeom>
              <a:avLst/>
              <a:gdLst/>
              <a:ahLst/>
              <a:cxnLst/>
              <a:rect l="l" t="t" r="r" b="b"/>
              <a:pathLst>
                <a:path w="306070" h="357527">
                  <a:moveTo>
                    <a:pt x="288290" y="123545"/>
                  </a:moveTo>
                  <a:cubicBezTo>
                    <a:pt x="88900" y="359765"/>
                    <a:pt x="73660" y="358495"/>
                    <a:pt x="58420" y="354685"/>
                  </a:cubicBezTo>
                  <a:cubicBezTo>
                    <a:pt x="44450" y="352145"/>
                    <a:pt x="27940" y="341985"/>
                    <a:pt x="17780" y="330555"/>
                  </a:cubicBezTo>
                  <a:cubicBezTo>
                    <a:pt x="7620" y="319125"/>
                    <a:pt x="0" y="302615"/>
                    <a:pt x="0" y="286105"/>
                  </a:cubicBezTo>
                  <a:cubicBezTo>
                    <a:pt x="0" y="267055"/>
                    <a:pt x="12700" y="234035"/>
                    <a:pt x="29210" y="222605"/>
                  </a:cubicBezTo>
                  <a:cubicBezTo>
                    <a:pt x="45720" y="209905"/>
                    <a:pt x="80010" y="206095"/>
                    <a:pt x="99060" y="211175"/>
                  </a:cubicBezTo>
                  <a:cubicBezTo>
                    <a:pt x="114300" y="214985"/>
                    <a:pt x="128270" y="227685"/>
                    <a:pt x="137160" y="239115"/>
                  </a:cubicBezTo>
                  <a:cubicBezTo>
                    <a:pt x="146050" y="251815"/>
                    <a:pt x="152400" y="269595"/>
                    <a:pt x="149860" y="286105"/>
                  </a:cubicBezTo>
                  <a:cubicBezTo>
                    <a:pt x="147320" y="305155"/>
                    <a:pt x="129540" y="334365"/>
                    <a:pt x="114300" y="345795"/>
                  </a:cubicBezTo>
                  <a:cubicBezTo>
                    <a:pt x="100330" y="355955"/>
                    <a:pt x="82550" y="358495"/>
                    <a:pt x="67310" y="357225"/>
                  </a:cubicBezTo>
                  <a:cubicBezTo>
                    <a:pt x="52070" y="354685"/>
                    <a:pt x="34290" y="347065"/>
                    <a:pt x="22860" y="336905"/>
                  </a:cubicBezTo>
                  <a:cubicBezTo>
                    <a:pt x="12700" y="325475"/>
                    <a:pt x="3810" y="308965"/>
                    <a:pt x="1270" y="293725"/>
                  </a:cubicBezTo>
                  <a:cubicBezTo>
                    <a:pt x="-1270" y="279755"/>
                    <a:pt x="0" y="267055"/>
                    <a:pt x="8890" y="246735"/>
                  </a:cubicBezTo>
                  <a:cubicBezTo>
                    <a:pt x="29210" y="198475"/>
                    <a:pt x="130810" y="62585"/>
                    <a:pt x="171450" y="27025"/>
                  </a:cubicBezTo>
                  <a:cubicBezTo>
                    <a:pt x="190500" y="10515"/>
                    <a:pt x="201930" y="1625"/>
                    <a:pt x="218440" y="355"/>
                  </a:cubicBezTo>
                  <a:cubicBezTo>
                    <a:pt x="238760" y="-2185"/>
                    <a:pt x="270510" y="9245"/>
                    <a:pt x="285750" y="23215"/>
                  </a:cubicBezTo>
                  <a:cubicBezTo>
                    <a:pt x="298450" y="34645"/>
                    <a:pt x="306070" y="56235"/>
                    <a:pt x="306070" y="72745"/>
                  </a:cubicBezTo>
                  <a:cubicBezTo>
                    <a:pt x="306070" y="89255"/>
                    <a:pt x="288290" y="123545"/>
                    <a:pt x="288290" y="123545"/>
                  </a:cubicBezTo>
                </a:path>
              </a:pathLst>
            </a:custGeom>
            <a:solidFill>
              <a:srgbClr val="B93919"/>
            </a:solidFill>
            <a:ln cap="sq">
              <a:noFill/>
              <a:prstDash val="solid"/>
              <a:miter/>
            </a:ln>
          </p:spPr>
          <p:txBody>
            <a:bodyPr/>
            <a:lstStyle/>
            <a:p>
              <a:endParaRPr lang="en-US"/>
            </a:p>
          </p:txBody>
        </p:sp>
      </p:grpSp>
      <p:grpSp>
        <p:nvGrpSpPr>
          <p:cNvPr id="15" name="Group 14">
            <a:extLst>
              <a:ext uri="{FF2B5EF4-FFF2-40B4-BE49-F238E27FC236}">
                <a16:creationId xmlns:a16="http://schemas.microsoft.com/office/drawing/2014/main" id="{31B932D2-D861-62C7-3E7F-7DCD4AD57D17}"/>
              </a:ext>
            </a:extLst>
          </p:cNvPr>
          <p:cNvGrpSpPr/>
          <p:nvPr/>
        </p:nvGrpSpPr>
        <p:grpSpPr>
          <a:xfrm>
            <a:off x="12642703" y="8890286"/>
            <a:ext cx="664845" cy="210622"/>
            <a:chOff x="0" y="0"/>
            <a:chExt cx="886460" cy="266700"/>
          </a:xfrm>
        </p:grpSpPr>
        <p:sp>
          <p:nvSpPr>
            <p:cNvPr id="16" name="Freeform 15">
              <a:extLst>
                <a:ext uri="{FF2B5EF4-FFF2-40B4-BE49-F238E27FC236}">
                  <a16:creationId xmlns:a16="http://schemas.microsoft.com/office/drawing/2014/main" id="{3B2BE34C-C883-E173-C325-3E026C388F49}"/>
                </a:ext>
              </a:extLst>
            </p:cNvPr>
            <p:cNvSpPr/>
            <p:nvPr/>
          </p:nvSpPr>
          <p:spPr>
            <a:xfrm>
              <a:off x="50800" y="41203"/>
              <a:ext cx="784957" cy="173784"/>
            </a:xfrm>
            <a:custGeom>
              <a:avLst/>
              <a:gdLst/>
              <a:ahLst/>
              <a:cxnLst/>
              <a:rect l="l" t="t" r="r" b="b"/>
              <a:pathLst>
                <a:path w="784957" h="173784">
                  <a:moveTo>
                    <a:pt x="713740" y="151837"/>
                  </a:moveTo>
                  <a:cubicBezTo>
                    <a:pt x="104140" y="153107"/>
                    <a:pt x="90170" y="173427"/>
                    <a:pt x="69850" y="173427"/>
                  </a:cubicBezTo>
                  <a:cubicBezTo>
                    <a:pt x="53340" y="174697"/>
                    <a:pt x="39370" y="170887"/>
                    <a:pt x="27940" y="160727"/>
                  </a:cubicBezTo>
                  <a:cubicBezTo>
                    <a:pt x="15240" y="149297"/>
                    <a:pt x="1270" y="121357"/>
                    <a:pt x="0" y="104847"/>
                  </a:cubicBezTo>
                  <a:cubicBezTo>
                    <a:pt x="0" y="89607"/>
                    <a:pt x="6350" y="74367"/>
                    <a:pt x="15240" y="64207"/>
                  </a:cubicBezTo>
                  <a:cubicBezTo>
                    <a:pt x="24130" y="54047"/>
                    <a:pt x="36830" y="43887"/>
                    <a:pt x="52070" y="41347"/>
                  </a:cubicBezTo>
                  <a:cubicBezTo>
                    <a:pt x="68580" y="38807"/>
                    <a:pt x="99060" y="46427"/>
                    <a:pt x="113030" y="56587"/>
                  </a:cubicBezTo>
                  <a:cubicBezTo>
                    <a:pt x="124460" y="65477"/>
                    <a:pt x="130810" y="80717"/>
                    <a:pt x="133350" y="94687"/>
                  </a:cubicBezTo>
                  <a:cubicBezTo>
                    <a:pt x="135890" y="107387"/>
                    <a:pt x="134620" y="123897"/>
                    <a:pt x="128270" y="136597"/>
                  </a:cubicBezTo>
                  <a:cubicBezTo>
                    <a:pt x="118110" y="151837"/>
                    <a:pt x="95250" y="170887"/>
                    <a:pt x="76200" y="173427"/>
                  </a:cubicBezTo>
                  <a:cubicBezTo>
                    <a:pt x="58420" y="175967"/>
                    <a:pt x="29210" y="164537"/>
                    <a:pt x="17780" y="151837"/>
                  </a:cubicBezTo>
                  <a:cubicBezTo>
                    <a:pt x="5080" y="137867"/>
                    <a:pt x="-2540" y="108657"/>
                    <a:pt x="2540" y="89607"/>
                  </a:cubicBezTo>
                  <a:cubicBezTo>
                    <a:pt x="7620" y="71827"/>
                    <a:pt x="25400" y="55317"/>
                    <a:pt x="44450" y="43887"/>
                  </a:cubicBezTo>
                  <a:cubicBezTo>
                    <a:pt x="68580" y="28647"/>
                    <a:pt x="92710" y="22297"/>
                    <a:pt x="137160" y="14677"/>
                  </a:cubicBezTo>
                  <a:cubicBezTo>
                    <a:pt x="246380" y="-1833"/>
                    <a:pt x="628650" y="-5643"/>
                    <a:pt x="713740" y="9597"/>
                  </a:cubicBezTo>
                  <a:cubicBezTo>
                    <a:pt x="739140" y="13407"/>
                    <a:pt x="749300" y="15947"/>
                    <a:pt x="760730" y="27377"/>
                  </a:cubicBezTo>
                  <a:cubicBezTo>
                    <a:pt x="774700" y="40077"/>
                    <a:pt x="786130" y="70557"/>
                    <a:pt x="784860" y="89607"/>
                  </a:cubicBezTo>
                  <a:cubicBezTo>
                    <a:pt x="783590" y="106117"/>
                    <a:pt x="773430" y="123897"/>
                    <a:pt x="760730" y="134057"/>
                  </a:cubicBezTo>
                  <a:cubicBezTo>
                    <a:pt x="749300" y="145487"/>
                    <a:pt x="713740" y="151837"/>
                    <a:pt x="713740" y="151837"/>
                  </a:cubicBezTo>
                </a:path>
              </a:pathLst>
            </a:custGeom>
            <a:solidFill>
              <a:srgbClr val="B93919"/>
            </a:solidFill>
            <a:ln cap="sq">
              <a:noFill/>
              <a:prstDash val="solid"/>
              <a:miter/>
            </a:ln>
          </p:spPr>
          <p:txBody>
            <a:bodyPr/>
            <a:lstStyle/>
            <a:p>
              <a:endParaRPr lang="en-US"/>
            </a:p>
          </p:txBody>
        </p:sp>
      </p:grpSp>
      <p:grpSp>
        <p:nvGrpSpPr>
          <p:cNvPr id="17" name="Group 18">
            <a:extLst>
              <a:ext uri="{FF2B5EF4-FFF2-40B4-BE49-F238E27FC236}">
                <a16:creationId xmlns:a16="http://schemas.microsoft.com/office/drawing/2014/main" id="{89F541A9-28AE-C9F2-875A-59FC5513CD1A}"/>
              </a:ext>
            </a:extLst>
          </p:cNvPr>
          <p:cNvGrpSpPr/>
          <p:nvPr/>
        </p:nvGrpSpPr>
        <p:grpSpPr>
          <a:xfrm>
            <a:off x="12896563" y="8405150"/>
            <a:ext cx="366712" cy="326708"/>
            <a:chOff x="0" y="0"/>
            <a:chExt cx="488950" cy="435610"/>
          </a:xfrm>
        </p:grpSpPr>
        <p:sp>
          <p:nvSpPr>
            <p:cNvPr id="18" name="Freeform 19">
              <a:extLst>
                <a:ext uri="{FF2B5EF4-FFF2-40B4-BE49-F238E27FC236}">
                  <a16:creationId xmlns:a16="http://schemas.microsoft.com/office/drawing/2014/main" id="{A892AF98-B46D-0CBF-0730-E0C790AD8118}"/>
                </a:ext>
              </a:extLst>
            </p:cNvPr>
            <p:cNvSpPr/>
            <p:nvPr/>
          </p:nvSpPr>
          <p:spPr>
            <a:xfrm>
              <a:off x="50638" y="50493"/>
              <a:ext cx="386403" cy="334653"/>
            </a:xfrm>
            <a:custGeom>
              <a:avLst/>
              <a:gdLst/>
              <a:ahLst/>
              <a:cxnLst/>
              <a:rect l="l" t="t" r="r" b="b"/>
              <a:pathLst>
                <a:path w="386403" h="334653">
                  <a:moveTo>
                    <a:pt x="270672" y="324157"/>
                  </a:moveTo>
                  <a:cubicBezTo>
                    <a:pt x="83982" y="190807"/>
                    <a:pt x="26832" y="146357"/>
                    <a:pt x="9052" y="114607"/>
                  </a:cubicBezTo>
                  <a:cubicBezTo>
                    <a:pt x="162" y="96827"/>
                    <a:pt x="-1108" y="81587"/>
                    <a:pt x="1432" y="65077"/>
                  </a:cubicBezTo>
                  <a:cubicBezTo>
                    <a:pt x="3972" y="49837"/>
                    <a:pt x="12862" y="32057"/>
                    <a:pt x="24292" y="21897"/>
                  </a:cubicBezTo>
                  <a:cubicBezTo>
                    <a:pt x="34452" y="10467"/>
                    <a:pt x="52232" y="2847"/>
                    <a:pt x="68742" y="307"/>
                  </a:cubicBezTo>
                  <a:cubicBezTo>
                    <a:pt x="83982" y="-963"/>
                    <a:pt x="103032" y="1577"/>
                    <a:pt x="117002" y="10467"/>
                  </a:cubicBezTo>
                  <a:cubicBezTo>
                    <a:pt x="133512" y="21897"/>
                    <a:pt x="153832" y="51107"/>
                    <a:pt x="155102" y="72697"/>
                  </a:cubicBezTo>
                  <a:cubicBezTo>
                    <a:pt x="156372" y="94287"/>
                    <a:pt x="142402" y="126037"/>
                    <a:pt x="124622" y="138737"/>
                  </a:cubicBezTo>
                  <a:cubicBezTo>
                    <a:pt x="108112" y="151437"/>
                    <a:pt x="72552" y="155247"/>
                    <a:pt x="53502" y="151437"/>
                  </a:cubicBezTo>
                  <a:cubicBezTo>
                    <a:pt x="36992" y="147627"/>
                    <a:pt x="23022" y="134927"/>
                    <a:pt x="14132" y="120957"/>
                  </a:cubicBezTo>
                  <a:cubicBezTo>
                    <a:pt x="5242" y="108257"/>
                    <a:pt x="-1108" y="89207"/>
                    <a:pt x="162" y="73967"/>
                  </a:cubicBezTo>
                  <a:cubicBezTo>
                    <a:pt x="1432" y="58727"/>
                    <a:pt x="6512" y="39677"/>
                    <a:pt x="17942" y="28247"/>
                  </a:cubicBezTo>
                  <a:cubicBezTo>
                    <a:pt x="31912" y="13007"/>
                    <a:pt x="64932" y="307"/>
                    <a:pt x="85252" y="307"/>
                  </a:cubicBezTo>
                  <a:cubicBezTo>
                    <a:pt x="101762" y="307"/>
                    <a:pt x="111922" y="9197"/>
                    <a:pt x="129702" y="20627"/>
                  </a:cubicBezTo>
                  <a:cubicBezTo>
                    <a:pt x="166532" y="43487"/>
                    <a:pt x="231302" y="115877"/>
                    <a:pt x="274482" y="148897"/>
                  </a:cubicBezTo>
                  <a:cubicBezTo>
                    <a:pt x="307502" y="171757"/>
                    <a:pt x="345602" y="183187"/>
                    <a:pt x="364652" y="203507"/>
                  </a:cubicBezTo>
                  <a:cubicBezTo>
                    <a:pt x="377352" y="218747"/>
                    <a:pt x="386242" y="236527"/>
                    <a:pt x="386242" y="253037"/>
                  </a:cubicBezTo>
                  <a:cubicBezTo>
                    <a:pt x="387512" y="270817"/>
                    <a:pt x="381162" y="292407"/>
                    <a:pt x="371002" y="305107"/>
                  </a:cubicBezTo>
                  <a:cubicBezTo>
                    <a:pt x="360842" y="319077"/>
                    <a:pt x="340522" y="330507"/>
                    <a:pt x="324012" y="334317"/>
                  </a:cubicBezTo>
                  <a:cubicBezTo>
                    <a:pt x="307502" y="336857"/>
                    <a:pt x="270672" y="324157"/>
                    <a:pt x="270672" y="324157"/>
                  </a:cubicBezTo>
                </a:path>
              </a:pathLst>
            </a:custGeom>
            <a:solidFill>
              <a:srgbClr val="B93919"/>
            </a:solidFill>
            <a:ln cap="sq">
              <a:noFill/>
              <a:prstDash val="solid"/>
              <a:miter/>
            </a:ln>
          </p:spPr>
          <p:txBody>
            <a:bodyPr/>
            <a:lstStyle/>
            <a:p>
              <a:endParaRPr lang="en-US"/>
            </a:p>
          </p:txBody>
        </p:sp>
      </p:grpSp>
      <p:pic>
        <p:nvPicPr>
          <p:cNvPr id="4" name="Picture 3" descr="A screenshot of a computer program&#10;&#10;AI-generated content may be incorrect.">
            <a:extLst>
              <a:ext uri="{FF2B5EF4-FFF2-40B4-BE49-F238E27FC236}">
                <a16:creationId xmlns:a16="http://schemas.microsoft.com/office/drawing/2014/main" id="{7DFB74AF-B8AB-950D-88E8-0233DD9DB50A}"/>
              </a:ext>
            </a:extLst>
          </p:cNvPr>
          <p:cNvPicPr>
            <a:picLocks noChangeAspect="1"/>
          </p:cNvPicPr>
          <p:nvPr/>
        </p:nvPicPr>
        <p:blipFill>
          <a:blip r:embed="rId6"/>
          <a:stretch>
            <a:fillRect/>
          </a:stretch>
        </p:blipFill>
        <p:spPr>
          <a:xfrm>
            <a:off x="1600200" y="2873772"/>
            <a:ext cx="9144000" cy="3260327"/>
          </a:xfrm>
          <a:prstGeom prst="rect">
            <a:avLst/>
          </a:prstGeom>
        </p:spPr>
      </p:pic>
      <p:sp>
        <p:nvSpPr>
          <p:cNvPr id="2" name="Freeform 7">
            <a:extLst>
              <a:ext uri="{FF2B5EF4-FFF2-40B4-BE49-F238E27FC236}">
                <a16:creationId xmlns:a16="http://schemas.microsoft.com/office/drawing/2014/main" id="{706C997A-57DD-9AD0-E254-853C7AA04957}"/>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7">
              <a:alphaModFix amt="22000"/>
              <a:extLst>
                <a:ext uri="{96DAC541-7B7A-43D3-8B79-37D633B846F1}">
                  <asvg:svgBlip xmlns:asvg="http://schemas.microsoft.com/office/drawing/2016/SVG/main" r:embed="rId8"/>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5" name="Picture 4" descr="data science course training in india hyderabad by innomatics research labs  (Ebook) - Read free for 30 days">
            <a:extLst>
              <a:ext uri="{FF2B5EF4-FFF2-40B4-BE49-F238E27FC236}">
                <a16:creationId xmlns:a16="http://schemas.microsoft.com/office/drawing/2014/main" id="{A4B1B5C5-D170-A8D1-D518-7D523A4A0DB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26D04F7C-198B-6F0B-E680-EAE0403D7D0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402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D85805-0BB9-6D74-B5E4-174457B69845}"/>
              </a:ext>
            </a:extLst>
          </p:cNvPr>
          <p:cNvSpPr txBox="1"/>
          <p:nvPr/>
        </p:nvSpPr>
        <p:spPr>
          <a:xfrm>
            <a:off x="685800" y="1714500"/>
            <a:ext cx="13258800" cy="1384995"/>
          </a:xfrm>
          <a:prstGeom prst="rect">
            <a:avLst/>
          </a:prstGeom>
          <a:noFill/>
        </p:spPr>
        <p:txBody>
          <a:bodyPr wrap="square">
            <a:spAutoFit/>
          </a:bodyPr>
          <a:lstStyle/>
          <a:p>
            <a:pPr algn="just"/>
            <a:r>
              <a:rPr lang="en-IN" sz="2800" b="1" dirty="0"/>
              <a:t>3.For each rating, show the </a:t>
            </a:r>
            <a:r>
              <a:rPr lang="en-IN" sz="2800" b="1" dirty="0" err="1"/>
              <a:t>Consumer_ID</a:t>
            </a:r>
            <a:r>
              <a:rPr lang="en-IN" sz="2800" b="1" dirty="0"/>
              <a:t>, </a:t>
            </a:r>
            <a:r>
              <a:rPr lang="en-IN" sz="2800" b="1" dirty="0" err="1"/>
              <a:t>Restaurant_ID</a:t>
            </a:r>
            <a:r>
              <a:rPr lang="en-IN" sz="2800" b="1" dirty="0"/>
              <a:t>, </a:t>
            </a:r>
            <a:r>
              <a:rPr lang="en-IN" sz="2800" b="1" dirty="0" err="1"/>
              <a:t>Overall_Rating</a:t>
            </a:r>
            <a:r>
              <a:rPr lang="en-IN" sz="2800" b="1" dirty="0"/>
              <a:t>, and also display the average </a:t>
            </a:r>
            <a:r>
              <a:rPr lang="en-IN" sz="2800" b="1" dirty="0" err="1"/>
              <a:t>Overall_Rating</a:t>
            </a:r>
            <a:r>
              <a:rPr lang="en-IN" sz="2800" b="1" dirty="0"/>
              <a:t> given by that specific consumer across all their ratings</a:t>
            </a:r>
            <a:r>
              <a:rPr lang="en-IN" dirty="0"/>
              <a:t>.</a:t>
            </a:r>
          </a:p>
        </p:txBody>
      </p:sp>
      <p:pic>
        <p:nvPicPr>
          <p:cNvPr id="7" name="Picture 6" descr="A screenshot of a table&#10;&#10;AI-generated content may be incorrect.">
            <a:extLst>
              <a:ext uri="{FF2B5EF4-FFF2-40B4-BE49-F238E27FC236}">
                <a16:creationId xmlns:a16="http://schemas.microsoft.com/office/drawing/2014/main" id="{3FF853E7-EAEA-82AF-60D9-DF992A368EA2}"/>
              </a:ext>
            </a:extLst>
          </p:cNvPr>
          <p:cNvPicPr>
            <a:picLocks noChangeAspect="1"/>
          </p:cNvPicPr>
          <p:nvPr/>
        </p:nvPicPr>
        <p:blipFill>
          <a:blip r:embed="rId2"/>
          <a:stretch>
            <a:fillRect/>
          </a:stretch>
        </p:blipFill>
        <p:spPr>
          <a:xfrm>
            <a:off x="2137347" y="6858266"/>
            <a:ext cx="6545695" cy="2704833"/>
          </a:xfrm>
          <a:prstGeom prst="rect">
            <a:avLst/>
          </a:prstGeom>
        </p:spPr>
      </p:pic>
      <p:sp>
        <p:nvSpPr>
          <p:cNvPr id="8" name="Freeform 8">
            <a:extLst>
              <a:ext uri="{FF2B5EF4-FFF2-40B4-BE49-F238E27FC236}">
                <a16:creationId xmlns:a16="http://schemas.microsoft.com/office/drawing/2014/main" id="{4021BFE8-E5F2-D5EC-BE5D-2316D98D0293}"/>
              </a:ext>
            </a:extLst>
          </p:cNvPr>
          <p:cNvSpPr/>
          <p:nvPr/>
        </p:nvSpPr>
        <p:spPr>
          <a:xfrm>
            <a:off x="13627271" y="3821539"/>
            <a:ext cx="4660729" cy="4604553"/>
          </a:xfrm>
          <a:custGeom>
            <a:avLst/>
            <a:gdLst/>
            <a:ahLst/>
            <a:cxnLst/>
            <a:rect l="l" t="t" r="r" b="b"/>
            <a:pathLst>
              <a:path w="5518953" h="5518953">
                <a:moveTo>
                  <a:pt x="0" y="0"/>
                </a:moveTo>
                <a:lnTo>
                  <a:pt x="5518953" y="0"/>
                </a:lnTo>
                <a:lnTo>
                  <a:pt x="5518953" y="5518953"/>
                </a:lnTo>
                <a:lnTo>
                  <a:pt x="0" y="5518953"/>
                </a:lnTo>
                <a:lnTo>
                  <a:pt x="0" y="0"/>
                </a:lnTo>
                <a:close/>
              </a:path>
            </a:pathLst>
          </a:custGeom>
          <a:blipFill>
            <a:blip r:embed="rId3"/>
            <a:stretch>
              <a:fillRect/>
            </a:stretch>
          </a:blipFill>
        </p:spPr>
        <p:txBody>
          <a:bodyPr/>
          <a:lstStyle/>
          <a:p>
            <a:endParaRPr lang="en-IN" dirty="0"/>
          </a:p>
        </p:txBody>
      </p:sp>
      <p:sp>
        <p:nvSpPr>
          <p:cNvPr id="9" name="Freeform 9">
            <a:extLst>
              <a:ext uri="{FF2B5EF4-FFF2-40B4-BE49-F238E27FC236}">
                <a16:creationId xmlns:a16="http://schemas.microsoft.com/office/drawing/2014/main" id="{582C8299-6657-ECC1-FA96-1FBEC0B6ED75}"/>
              </a:ext>
            </a:extLst>
          </p:cNvPr>
          <p:cNvSpPr/>
          <p:nvPr/>
        </p:nvSpPr>
        <p:spPr>
          <a:xfrm rot="11467928">
            <a:off x="16148016" y="1861758"/>
            <a:ext cx="1926414" cy="4114800"/>
          </a:xfrm>
          <a:custGeom>
            <a:avLst/>
            <a:gdLst/>
            <a:ahLst/>
            <a:cxnLst/>
            <a:rect l="l" t="t" r="r" b="b"/>
            <a:pathLst>
              <a:path w="1926414" h="4114800">
                <a:moveTo>
                  <a:pt x="0" y="0"/>
                </a:moveTo>
                <a:lnTo>
                  <a:pt x="1926414" y="0"/>
                </a:lnTo>
                <a:lnTo>
                  <a:pt x="19264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6">
            <a:extLst>
              <a:ext uri="{FF2B5EF4-FFF2-40B4-BE49-F238E27FC236}">
                <a16:creationId xmlns:a16="http://schemas.microsoft.com/office/drawing/2014/main" id="{3E428313-DEDE-2593-F9E6-1AE82F8D602B}"/>
              </a:ext>
            </a:extLst>
          </p:cNvPr>
          <p:cNvSpPr/>
          <p:nvPr/>
        </p:nvSpPr>
        <p:spPr>
          <a:xfrm rot="5400000" flipH="1">
            <a:off x="11803223" y="5924536"/>
            <a:ext cx="7597482" cy="7277127"/>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4" name="Picture 3" descr="A white background with black text&#10;&#10;AI-generated content may be incorrect.">
            <a:extLst>
              <a:ext uri="{FF2B5EF4-FFF2-40B4-BE49-F238E27FC236}">
                <a16:creationId xmlns:a16="http://schemas.microsoft.com/office/drawing/2014/main" id="{068701B7-A5E3-5391-024C-8926385F32D7}"/>
              </a:ext>
            </a:extLst>
          </p:cNvPr>
          <p:cNvPicPr>
            <a:picLocks noChangeAspect="1"/>
          </p:cNvPicPr>
          <p:nvPr/>
        </p:nvPicPr>
        <p:blipFill>
          <a:blip r:embed="rId8"/>
          <a:stretch>
            <a:fillRect/>
          </a:stretch>
        </p:blipFill>
        <p:spPr>
          <a:xfrm>
            <a:off x="1235484" y="3364920"/>
            <a:ext cx="7440063" cy="2704833"/>
          </a:xfrm>
          <a:prstGeom prst="rect">
            <a:avLst/>
          </a:prstGeom>
        </p:spPr>
      </p:pic>
      <p:sp>
        <p:nvSpPr>
          <p:cNvPr id="2" name="Freeform 7">
            <a:extLst>
              <a:ext uri="{FF2B5EF4-FFF2-40B4-BE49-F238E27FC236}">
                <a16:creationId xmlns:a16="http://schemas.microsoft.com/office/drawing/2014/main" id="{025303DD-7AC7-F84B-1CDE-31F34CF2D5A2}"/>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9">
              <a:alphaModFix amt="22000"/>
              <a:extLst>
                <a:ext uri="{96DAC541-7B7A-43D3-8B79-37D633B846F1}">
                  <asvg:svgBlip xmlns:asvg="http://schemas.microsoft.com/office/drawing/2016/SVG/main" r:embed="rId10"/>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5" name="Picture 4" descr="data science course training in india hyderabad by innomatics research labs  (Ebook) - Read free for 30 days">
            <a:extLst>
              <a:ext uri="{FF2B5EF4-FFF2-40B4-BE49-F238E27FC236}">
                <a16:creationId xmlns:a16="http://schemas.microsoft.com/office/drawing/2014/main" id="{EF669A71-6624-C625-679F-4E700F4FD89A}"/>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ABCCADF1-3294-DB3A-C0C0-917BA7F366B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75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5C70-2A51-5A0B-A80F-1FEE007B434C}"/>
              </a:ext>
            </a:extLst>
          </p:cNvPr>
          <p:cNvSpPr>
            <a:spLocks noGrp="1"/>
          </p:cNvSpPr>
          <p:nvPr>
            <p:ph type="title"/>
          </p:nvPr>
        </p:nvSpPr>
        <p:spPr>
          <a:xfrm>
            <a:off x="457200" y="274638"/>
            <a:ext cx="16992600" cy="1744662"/>
          </a:xfrm>
        </p:spPr>
        <p:txBody>
          <a:bodyPr>
            <a:noAutofit/>
          </a:bodyPr>
          <a:lstStyle/>
          <a:p>
            <a:r>
              <a:rPr lang="en-US" sz="2800" b="1" dirty="0"/>
              <a:t>4.Consider all ratings made by '</a:t>
            </a:r>
            <a:r>
              <a:rPr lang="en-US" sz="2800" b="1" dirty="0" err="1"/>
              <a:t>Consumer_ID</a:t>
            </a:r>
            <a:r>
              <a:rPr lang="en-US" sz="2800" b="1" dirty="0"/>
              <a:t>' = 'U1008'. For each rating, show the </a:t>
            </a:r>
            <a:r>
              <a:rPr lang="en-US" sz="2800" b="1" dirty="0" err="1"/>
              <a:t>Restaurant_ID</a:t>
            </a:r>
            <a:r>
              <a:rPr lang="en-US" sz="2800" b="1" dirty="0"/>
              <a:t>, </a:t>
            </a:r>
            <a:r>
              <a:rPr lang="en-US" sz="2800" b="1" dirty="0" err="1"/>
              <a:t>Overall_Rating</a:t>
            </a:r>
            <a:r>
              <a:rPr lang="en-US" sz="2800" b="1" dirty="0"/>
              <a:t>, and the </a:t>
            </a:r>
            <a:r>
              <a:rPr lang="en-US" sz="2800" b="1" dirty="0" err="1"/>
              <a:t>Overall_Rating</a:t>
            </a:r>
            <a:r>
              <a:rPr lang="en-US" sz="2800" b="1" dirty="0"/>
              <a:t> of the </a:t>
            </a:r>
            <a:r>
              <a:rPr lang="en-US" sz="2800" b="1" i="1" dirty="0"/>
              <a:t>next</a:t>
            </a:r>
            <a:r>
              <a:rPr lang="en-US" sz="2800" b="1" dirty="0"/>
              <a:t> restaurant they rated (if any), ordered by </a:t>
            </a:r>
            <a:r>
              <a:rPr lang="en-US" sz="2800" b="1" dirty="0" err="1"/>
              <a:t>Restaurant_ID</a:t>
            </a:r>
            <a:r>
              <a:rPr lang="en-US" sz="2800" b="1" dirty="0"/>
              <a:t> (as a proxy for timing rating time isn't available). Use a derived table to filter for the consumer's ratings first.</a:t>
            </a:r>
            <a:br>
              <a:rPr lang="en-US" sz="2800" b="1" dirty="0"/>
            </a:br>
            <a:endParaRPr lang="en-US" sz="2800" b="1" dirty="0"/>
          </a:p>
        </p:txBody>
      </p:sp>
      <p:pic>
        <p:nvPicPr>
          <p:cNvPr id="7" name="Content Placeholder 6" descr="A screenshot of a computer program&#10;&#10;AI-generated content may be incorrect.">
            <a:extLst>
              <a:ext uri="{FF2B5EF4-FFF2-40B4-BE49-F238E27FC236}">
                <a16:creationId xmlns:a16="http://schemas.microsoft.com/office/drawing/2014/main" id="{D068B701-D350-A2E2-5D17-B39FB4B16147}"/>
              </a:ext>
            </a:extLst>
          </p:cNvPr>
          <p:cNvPicPr>
            <a:picLocks noGrp="1" noChangeAspect="1"/>
          </p:cNvPicPr>
          <p:nvPr>
            <p:ph idx="1"/>
          </p:nvPr>
        </p:nvPicPr>
        <p:blipFill>
          <a:blip r:embed="rId2"/>
          <a:stretch>
            <a:fillRect/>
          </a:stretch>
        </p:blipFill>
        <p:spPr>
          <a:xfrm>
            <a:off x="1167663" y="2705100"/>
            <a:ext cx="6389557" cy="41910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666B093E-8B78-9552-8CFE-F4CC185F7570}"/>
              </a:ext>
            </a:extLst>
          </p:cNvPr>
          <p:cNvPicPr>
            <a:picLocks noChangeAspect="1"/>
          </p:cNvPicPr>
          <p:nvPr/>
        </p:nvPicPr>
        <p:blipFill>
          <a:blip r:embed="rId3"/>
          <a:stretch>
            <a:fillRect/>
          </a:stretch>
        </p:blipFill>
        <p:spPr>
          <a:xfrm>
            <a:off x="8017231" y="2400300"/>
            <a:ext cx="4321547" cy="3886200"/>
          </a:xfrm>
          <a:prstGeom prst="rect">
            <a:avLst/>
          </a:prstGeom>
        </p:spPr>
      </p:pic>
      <p:sp>
        <p:nvSpPr>
          <p:cNvPr id="10" name="Freeform 8">
            <a:extLst>
              <a:ext uri="{FF2B5EF4-FFF2-40B4-BE49-F238E27FC236}">
                <a16:creationId xmlns:a16="http://schemas.microsoft.com/office/drawing/2014/main" id="{95102FD9-5757-DA56-6911-12E99790C4F3}"/>
              </a:ext>
            </a:extLst>
          </p:cNvPr>
          <p:cNvSpPr/>
          <p:nvPr/>
        </p:nvSpPr>
        <p:spPr>
          <a:xfrm>
            <a:off x="13258800" y="5407809"/>
            <a:ext cx="4660729" cy="4604553"/>
          </a:xfrm>
          <a:custGeom>
            <a:avLst/>
            <a:gdLst/>
            <a:ahLst/>
            <a:cxnLst/>
            <a:rect l="l" t="t" r="r" b="b"/>
            <a:pathLst>
              <a:path w="5518953" h="5518953">
                <a:moveTo>
                  <a:pt x="0" y="0"/>
                </a:moveTo>
                <a:lnTo>
                  <a:pt x="5518953" y="0"/>
                </a:lnTo>
                <a:lnTo>
                  <a:pt x="5518953" y="5518953"/>
                </a:lnTo>
                <a:lnTo>
                  <a:pt x="0" y="5518953"/>
                </a:lnTo>
                <a:lnTo>
                  <a:pt x="0" y="0"/>
                </a:lnTo>
                <a:close/>
              </a:path>
            </a:pathLst>
          </a:custGeom>
          <a:blipFill>
            <a:blip r:embed="rId4"/>
            <a:stretch>
              <a:fillRect/>
            </a:stretch>
          </a:blipFill>
        </p:spPr>
        <p:txBody>
          <a:bodyPr/>
          <a:lstStyle/>
          <a:p>
            <a:endParaRPr lang="en-IN" dirty="0"/>
          </a:p>
        </p:txBody>
      </p:sp>
      <p:sp>
        <p:nvSpPr>
          <p:cNvPr id="3" name="Freeform 7">
            <a:extLst>
              <a:ext uri="{FF2B5EF4-FFF2-40B4-BE49-F238E27FC236}">
                <a16:creationId xmlns:a16="http://schemas.microsoft.com/office/drawing/2014/main" id="{5D03C2B8-D20C-1B47-C617-7BFDD7E9760F}"/>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5">
              <a:alphaModFix amt="22000"/>
              <a:extLst>
                <a:ext uri="{96DAC541-7B7A-43D3-8B79-37D633B846F1}">
                  <asvg:svgBlip xmlns:asvg="http://schemas.microsoft.com/office/drawing/2016/SVG/main" r:embed="rId6"/>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4" name="Picture 3" descr="data science course training in india hyderabad by innomatics research labs  (Ebook) - Read free for 30 days">
            <a:extLst>
              <a:ext uri="{FF2B5EF4-FFF2-40B4-BE49-F238E27FC236}">
                <a16:creationId xmlns:a16="http://schemas.microsoft.com/office/drawing/2014/main" id="{07C32C99-B5F5-98B3-8A13-9910BBAD310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me - Innomatics Research Labs">
            <a:extLst>
              <a:ext uri="{FF2B5EF4-FFF2-40B4-BE49-F238E27FC236}">
                <a16:creationId xmlns:a16="http://schemas.microsoft.com/office/drawing/2014/main" id="{5FB283DC-9495-F091-7E17-BF2F69C2223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205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DBA9-42D8-0350-922C-2DA5EC54C763}"/>
              </a:ext>
            </a:extLst>
          </p:cNvPr>
          <p:cNvSpPr>
            <a:spLocks noGrp="1"/>
          </p:cNvSpPr>
          <p:nvPr>
            <p:ph type="title"/>
          </p:nvPr>
        </p:nvSpPr>
        <p:spPr>
          <a:xfrm>
            <a:off x="457200" y="274638"/>
            <a:ext cx="16840200" cy="1143000"/>
          </a:xfrm>
        </p:spPr>
        <p:txBody>
          <a:bodyPr>
            <a:noAutofit/>
          </a:bodyPr>
          <a:lstStyle/>
          <a:p>
            <a:r>
              <a:rPr lang="en-US" sz="2800" b="1" dirty="0"/>
              <a:t>7. Create a VIEW named Highly Rated Mexican Restaurants that shows the </a:t>
            </a:r>
            <a:r>
              <a:rPr lang="en-US" sz="2800" b="1" dirty="0" err="1"/>
              <a:t>Restaurant_ID</a:t>
            </a:r>
            <a:r>
              <a:rPr lang="en-US" sz="2800" b="1" dirty="0"/>
              <a:t>, Name, and City of all Mexican restaurants that have an average </a:t>
            </a:r>
            <a:r>
              <a:rPr lang="en-US" sz="2800" b="1" dirty="0" err="1"/>
              <a:t>Overall_Rating</a:t>
            </a:r>
            <a:r>
              <a:rPr lang="en-US" sz="2800" b="1" dirty="0"/>
              <a:t> greater than 1.5.</a:t>
            </a:r>
            <a:br>
              <a:rPr lang="en-US" sz="2800" b="1" dirty="0"/>
            </a:br>
            <a:endParaRPr lang="en-US" sz="2800" b="1" dirty="0"/>
          </a:p>
        </p:txBody>
      </p:sp>
      <p:pic>
        <p:nvPicPr>
          <p:cNvPr id="5" name="Content Placeholder 4" descr="A screenshot of a computer program&#10;&#10;AI-generated content may be incorrect.">
            <a:extLst>
              <a:ext uri="{FF2B5EF4-FFF2-40B4-BE49-F238E27FC236}">
                <a16:creationId xmlns:a16="http://schemas.microsoft.com/office/drawing/2014/main" id="{F66A3B46-E1FB-1AEE-11BF-B3F70B3D44B8}"/>
              </a:ext>
            </a:extLst>
          </p:cNvPr>
          <p:cNvPicPr>
            <a:picLocks noGrp="1" noChangeAspect="1"/>
          </p:cNvPicPr>
          <p:nvPr>
            <p:ph idx="1"/>
          </p:nvPr>
        </p:nvPicPr>
        <p:blipFill>
          <a:blip r:embed="rId2"/>
          <a:stretch>
            <a:fillRect/>
          </a:stretch>
        </p:blipFill>
        <p:spPr>
          <a:xfrm>
            <a:off x="914400" y="1638300"/>
            <a:ext cx="4876800" cy="57912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ACDFF038-6F05-F2EA-11FD-2D7D98C5BE68}"/>
              </a:ext>
            </a:extLst>
          </p:cNvPr>
          <p:cNvPicPr>
            <a:picLocks noChangeAspect="1"/>
          </p:cNvPicPr>
          <p:nvPr/>
        </p:nvPicPr>
        <p:blipFill>
          <a:blip r:embed="rId3"/>
          <a:stretch>
            <a:fillRect/>
          </a:stretch>
        </p:blipFill>
        <p:spPr>
          <a:xfrm>
            <a:off x="7467600" y="1792574"/>
            <a:ext cx="5410200" cy="2743200"/>
          </a:xfrm>
          <a:prstGeom prst="rect">
            <a:avLst/>
          </a:prstGeom>
        </p:spPr>
      </p:pic>
      <p:sp>
        <p:nvSpPr>
          <p:cNvPr id="8" name="Freeform 4">
            <a:extLst>
              <a:ext uri="{FF2B5EF4-FFF2-40B4-BE49-F238E27FC236}">
                <a16:creationId xmlns:a16="http://schemas.microsoft.com/office/drawing/2014/main" id="{5612EF21-5562-468C-C79A-CE33EBE6D5B4}"/>
              </a:ext>
            </a:extLst>
          </p:cNvPr>
          <p:cNvSpPr/>
          <p:nvPr/>
        </p:nvSpPr>
        <p:spPr>
          <a:xfrm>
            <a:off x="12514291" y="4259262"/>
            <a:ext cx="5096997" cy="4419600"/>
          </a:xfrm>
          <a:custGeom>
            <a:avLst/>
            <a:gdLst/>
            <a:ahLst/>
            <a:cxnLst/>
            <a:rect l="l" t="t" r="r" b="b"/>
            <a:pathLst>
              <a:path w="5317194" h="4885172">
                <a:moveTo>
                  <a:pt x="0" y="0"/>
                </a:moveTo>
                <a:lnTo>
                  <a:pt x="5317194" y="0"/>
                </a:lnTo>
                <a:lnTo>
                  <a:pt x="5317194" y="4885172"/>
                </a:lnTo>
                <a:lnTo>
                  <a:pt x="0" y="4885172"/>
                </a:lnTo>
                <a:lnTo>
                  <a:pt x="0" y="0"/>
                </a:lnTo>
                <a:close/>
              </a:path>
            </a:pathLst>
          </a:custGeom>
          <a:blipFill>
            <a:blip r:embed="rId4"/>
            <a:stretch>
              <a:fillRect/>
            </a:stretch>
          </a:blipFill>
        </p:spPr>
        <p:txBody>
          <a:bodyPr/>
          <a:lstStyle/>
          <a:p>
            <a:endParaRPr lang="en-US"/>
          </a:p>
        </p:txBody>
      </p:sp>
      <p:sp>
        <p:nvSpPr>
          <p:cNvPr id="9" name="Freeform 8">
            <a:extLst>
              <a:ext uri="{FF2B5EF4-FFF2-40B4-BE49-F238E27FC236}">
                <a16:creationId xmlns:a16="http://schemas.microsoft.com/office/drawing/2014/main" id="{0F4F4B07-A187-79F6-45BF-DA3D81B8A988}"/>
              </a:ext>
            </a:extLst>
          </p:cNvPr>
          <p:cNvSpPr/>
          <p:nvPr/>
        </p:nvSpPr>
        <p:spPr>
          <a:xfrm>
            <a:off x="424721" y="7665225"/>
            <a:ext cx="2521730" cy="1966950"/>
          </a:xfrm>
          <a:custGeom>
            <a:avLst/>
            <a:gdLst/>
            <a:ahLst/>
            <a:cxnLst/>
            <a:rect l="l" t="t" r="r" b="b"/>
            <a:pathLst>
              <a:path w="2521730" h="1966950">
                <a:moveTo>
                  <a:pt x="0" y="0"/>
                </a:moveTo>
                <a:lnTo>
                  <a:pt x="2521730" y="0"/>
                </a:lnTo>
                <a:lnTo>
                  <a:pt x="2521730" y="1966950"/>
                </a:lnTo>
                <a:lnTo>
                  <a:pt x="0" y="1966950"/>
                </a:lnTo>
                <a:lnTo>
                  <a:pt x="0" y="0"/>
                </a:lnTo>
                <a:close/>
              </a:path>
            </a:pathLst>
          </a:custGeom>
          <a:blipFill>
            <a:blip r:embed="rId5"/>
            <a:stretch>
              <a:fillRect/>
            </a:stretch>
          </a:blipFill>
        </p:spPr>
        <p:txBody>
          <a:bodyPr/>
          <a:lstStyle/>
          <a:p>
            <a:endParaRPr lang="en-US"/>
          </a:p>
        </p:txBody>
      </p:sp>
      <p:sp>
        <p:nvSpPr>
          <p:cNvPr id="3" name="Freeform 7">
            <a:extLst>
              <a:ext uri="{FF2B5EF4-FFF2-40B4-BE49-F238E27FC236}">
                <a16:creationId xmlns:a16="http://schemas.microsoft.com/office/drawing/2014/main" id="{477C1CD8-7174-08EA-6962-F5555BE3F934}"/>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6">
              <a:alphaModFix amt="22000"/>
              <a:extLst>
                <a:ext uri="{96DAC541-7B7A-43D3-8B79-37D633B846F1}">
                  <asvg:svgBlip xmlns:asvg="http://schemas.microsoft.com/office/drawing/2016/SVG/main" r:embed="rId7"/>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4" name="Picture 3" descr="data science course training in india hyderabad by innomatics research labs  (Ebook) - Read free for 30 days">
            <a:extLst>
              <a:ext uri="{FF2B5EF4-FFF2-40B4-BE49-F238E27FC236}">
                <a16:creationId xmlns:a16="http://schemas.microsoft.com/office/drawing/2014/main" id="{1486420E-8406-8135-9F1E-921E11B5D34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E4D81ABC-88E4-63BF-F6CC-2450C2B5DAD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858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2BEF7-68D2-C84D-9D08-F15CEC2A68AE}"/>
              </a:ext>
            </a:extLst>
          </p:cNvPr>
          <p:cNvSpPr>
            <a:spLocks noGrp="1"/>
          </p:cNvSpPr>
          <p:nvPr>
            <p:ph type="title"/>
          </p:nvPr>
        </p:nvSpPr>
        <p:spPr>
          <a:xfrm>
            <a:off x="685800" y="583259"/>
            <a:ext cx="17373600" cy="1143000"/>
          </a:xfrm>
        </p:spPr>
        <p:txBody>
          <a:bodyPr>
            <a:noAutofit/>
          </a:bodyPr>
          <a:lstStyle/>
          <a:p>
            <a:r>
              <a:rPr lang="en-US" sz="2400" b="1" dirty="0"/>
              <a:t>8. First, ensure the </a:t>
            </a:r>
            <a:r>
              <a:rPr lang="en-US" sz="2400" b="1" dirty="0" err="1"/>
              <a:t>HighlyRatedMexicanRestaurants</a:t>
            </a:r>
            <a:r>
              <a:rPr lang="en-US" sz="2400" b="1" dirty="0"/>
              <a:t> view from Q7 exists. Then, using a CTE to find consumers who prefer 'Mexican' cuisine, list those consumers (</a:t>
            </a:r>
            <a:r>
              <a:rPr lang="en-US" sz="2400" b="1" dirty="0" err="1"/>
              <a:t>Consumer_ID</a:t>
            </a:r>
            <a:r>
              <a:rPr lang="en-US" sz="2400" b="1" dirty="0"/>
              <a:t>) who have </a:t>
            </a:r>
            <a:r>
              <a:rPr lang="en-US" sz="2400" b="1" i="1" dirty="0"/>
              <a:t>not</a:t>
            </a:r>
            <a:r>
              <a:rPr lang="en-US" sz="2400" b="1" dirty="0"/>
              <a:t> rated any restaurant listed in the </a:t>
            </a:r>
            <a:r>
              <a:rPr lang="en-US" sz="2400" b="1" dirty="0" err="1"/>
              <a:t>HighlyRatedMexicanRestaurants</a:t>
            </a:r>
            <a:r>
              <a:rPr lang="en-US" sz="2400" b="1" dirty="0"/>
              <a:t> view.</a:t>
            </a:r>
            <a:br>
              <a:rPr lang="en-US" sz="2400" b="1" dirty="0"/>
            </a:br>
            <a:endParaRPr lang="en-US" sz="2400" b="1" dirty="0"/>
          </a:p>
        </p:txBody>
      </p:sp>
      <p:pic>
        <p:nvPicPr>
          <p:cNvPr id="5" name="Content Placeholder 4" descr="A screenshot of a computer program&#10;&#10;AI-generated content may be incorrect.">
            <a:extLst>
              <a:ext uri="{FF2B5EF4-FFF2-40B4-BE49-F238E27FC236}">
                <a16:creationId xmlns:a16="http://schemas.microsoft.com/office/drawing/2014/main" id="{D56D4021-3B31-CB4D-F431-A867B244074A}"/>
              </a:ext>
            </a:extLst>
          </p:cNvPr>
          <p:cNvPicPr>
            <a:picLocks noGrp="1" noChangeAspect="1"/>
          </p:cNvPicPr>
          <p:nvPr>
            <p:ph idx="1"/>
          </p:nvPr>
        </p:nvPicPr>
        <p:blipFill>
          <a:blip r:embed="rId2"/>
          <a:stretch>
            <a:fillRect/>
          </a:stretch>
        </p:blipFill>
        <p:spPr>
          <a:xfrm>
            <a:off x="4648201" y="2171700"/>
            <a:ext cx="6400800" cy="558212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B8AB623-651E-73A0-C03A-63E6F496F18E}"/>
              </a:ext>
            </a:extLst>
          </p:cNvPr>
          <p:cNvPicPr>
            <a:picLocks noChangeAspect="1"/>
          </p:cNvPicPr>
          <p:nvPr/>
        </p:nvPicPr>
        <p:blipFill>
          <a:blip r:embed="rId3"/>
          <a:stretch>
            <a:fillRect/>
          </a:stretch>
        </p:blipFill>
        <p:spPr>
          <a:xfrm>
            <a:off x="12649200" y="2952279"/>
            <a:ext cx="2971800" cy="3867621"/>
          </a:xfrm>
          <a:prstGeom prst="rect">
            <a:avLst/>
          </a:prstGeom>
        </p:spPr>
      </p:pic>
      <p:sp>
        <p:nvSpPr>
          <p:cNvPr id="8" name="Freeform 7">
            <a:extLst>
              <a:ext uri="{FF2B5EF4-FFF2-40B4-BE49-F238E27FC236}">
                <a16:creationId xmlns:a16="http://schemas.microsoft.com/office/drawing/2014/main" id="{2863BA47-8856-EB71-6558-91B8B5AACD33}"/>
              </a:ext>
            </a:extLst>
          </p:cNvPr>
          <p:cNvSpPr/>
          <p:nvPr/>
        </p:nvSpPr>
        <p:spPr>
          <a:xfrm>
            <a:off x="152400" y="615408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3" name="Freeform 7">
            <a:extLst>
              <a:ext uri="{FF2B5EF4-FFF2-40B4-BE49-F238E27FC236}">
                <a16:creationId xmlns:a16="http://schemas.microsoft.com/office/drawing/2014/main" id="{343408AF-0D3F-4261-6D2F-50E17E3E1694}"/>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6">
              <a:alphaModFix amt="22000"/>
              <a:extLst>
                <a:ext uri="{96DAC541-7B7A-43D3-8B79-37D633B846F1}">
                  <asvg:svgBlip xmlns:asvg="http://schemas.microsoft.com/office/drawing/2016/SVG/main" r:embed="rId7"/>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4" name="Picture 3" descr="data science course training in india hyderabad by innomatics research labs  (Ebook) - Read free for 30 days">
            <a:extLst>
              <a:ext uri="{FF2B5EF4-FFF2-40B4-BE49-F238E27FC236}">
                <a16:creationId xmlns:a16="http://schemas.microsoft.com/office/drawing/2014/main" id="{A8EF6F1B-03E4-20FF-3182-4F962760275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EBB064C4-EEDC-C19D-E8C1-1D7481BBB8C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9ABD-9BA8-74DD-4805-289BA6C75199}"/>
              </a:ext>
            </a:extLst>
          </p:cNvPr>
          <p:cNvSpPr>
            <a:spLocks noGrp="1"/>
          </p:cNvSpPr>
          <p:nvPr>
            <p:ph type="title"/>
          </p:nvPr>
        </p:nvSpPr>
        <p:spPr>
          <a:xfrm>
            <a:off x="457200" y="274638"/>
            <a:ext cx="17068800" cy="1143000"/>
          </a:xfrm>
        </p:spPr>
        <p:txBody>
          <a:bodyPr>
            <a:noAutofit/>
          </a:bodyPr>
          <a:lstStyle/>
          <a:p>
            <a:pPr algn="l"/>
            <a:r>
              <a:rPr lang="en-US" sz="2800" dirty="0"/>
              <a:t>10. Identify the top 2 highest-rated (by </a:t>
            </a:r>
            <a:r>
              <a:rPr lang="en-US" sz="2800" dirty="0" err="1"/>
              <a:t>Overall_Rating</a:t>
            </a:r>
            <a:r>
              <a:rPr lang="en-US" sz="2800" dirty="0"/>
              <a:t>) restaurants for each cuisine type. If there are ties in rating, include all tied restaurants. Display Cuisine, </a:t>
            </a:r>
            <a:r>
              <a:rPr lang="en-US" sz="2800" dirty="0" err="1"/>
              <a:t>Restaurant_Name</a:t>
            </a:r>
            <a:r>
              <a:rPr lang="en-US" sz="2800" dirty="0"/>
              <a:t>, City, and </a:t>
            </a:r>
            <a:r>
              <a:rPr lang="en-US" sz="2800" dirty="0" err="1"/>
              <a:t>Overall_Rating</a:t>
            </a:r>
            <a:r>
              <a:rPr lang="en-US" sz="2800" dirty="0"/>
              <a:t>.</a:t>
            </a:r>
            <a:br>
              <a:rPr lang="en-US" sz="2800" dirty="0"/>
            </a:br>
            <a:endParaRPr lang="en-US" sz="2800" dirty="0"/>
          </a:p>
        </p:txBody>
      </p:sp>
      <p:pic>
        <p:nvPicPr>
          <p:cNvPr id="5" name="Content Placeholder 4" descr="A computer screen shot of a menu&#10;&#10;AI-generated content may be incorrect.">
            <a:extLst>
              <a:ext uri="{FF2B5EF4-FFF2-40B4-BE49-F238E27FC236}">
                <a16:creationId xmlns:a16="http://schemas.microsoft.com/office/drawing/2014/main" id="{953CB160-FD91-CAED-D103-50EBFAF105CA}"/>
              </a:ext>
            </a:extLst>
          </p:cNvPr>
          <p:cNvPicPr>
            <a:picLocks noGrp="1" noChangeAspect="1"/>
          </p:cNvPicPr>
          <p:nvPr>
            <p:ph idx="1"/>
          </p:nvPr>
        </p:nvPicPr>
        <p:blipFill>
          <a:blip r:embed="rId2"/>
          <a:stretch>
            <a:fillRect/>
          </a:stretch>
        </p:blipFill>
        <p:spPr>
          <a:xfrm>
            <a:off x="457200" y="1866900"/>
            <a:ext cx="9372600" cy="4648200"/>
          </a:xfrm>
          <a:prstGeom prst="rect">
            <a:avLst/>
          </a:prstGeom>
        </p:spPr>
      </p:pic>
      <p:sp>
        <p:nvSpPr>
          <p:cNvPr id="6" name="Freeform 12">
            <a:extLst>
              <a:ext uri="{FF2B5EF4-FFF2-40B4-BE49-F238E27FC236}">
                <a16:creationId xmlns:a16="http://schemas.microsoft.com/office/drawing/2014/main" id="{F9C04907-E432-F145-FF4C-5C7E25A7FEDB}"/>
              </a:ext>
            </a:extLst>
          </p:cNvPr>
          <p:cNvSpPr/>
          <p:nvPr/>
        </p:nvSpPr>
        <p:spPr>
          <a:xfrm rot="468656" flipH="1">
            <a:off x="5513746" y="6653557"/>
            <a:ext cx="7303539" cy="3533087"/>
          </a:xfrm>
          <a:custGeom>
            <a:avLst/>
            <a:gdLst/>
            <a:ahLst/>
            <a:cxnLst/>
            <a:rect l="l" t="t" r="r" b="b"/>
            <a:pathLst>
              <a:path w="7303539" h="3533087">
                <a:moveTo>
                  <a:pt x="7303539" y="0"/>
                </a:moveTo>
                <a:lnTo>
                  <a:pt x="0" y="0"/>
                </a:lnTo>
                <a:lnTo>
                  <a:pt x="0" y="3533087"/>
                </a:lnTo>
                <a:lnTo>
                  <a:pt x="7303539" y="3533087"/>
                </a:lnTo>
                <a:lnTo>
                  <a:pt x="7303539" y="0"/>
                </a:lnTo>
                <a:close/>
              </a:path>
            </a:pathLst>
          </a:custGeom>
          <a:blipFill>
            <a:blip r:embed="rId3"/>
            <a:stretch>
              <a:fillRect/>
            </a:stretch>
          </a:blipFill>
        </p:spPr>
        <p:txBody>
          <a:bodyPr/>
          <a:lstStyle/>
          <a:p>
            <a:endParaRPr lang="en-US"/>
          </a:p>
        </p:txBody>
      </p:sp>
      <p:sp>
        <p:nvSpPr>
          <p:cNvPr id="3" name="Freeform 7">
            <a:extLst>
              <a:ext uri="{FF2B5EF4-FFF2-40B4-BE49-F238E27FC236}">
                <a16:creationId xmlns:a16="http://schemas.microsoft.com/office/drawing/2014/main" id="{F42A101E-66E6-2FE2-D0F0-313674A5C07E}"/>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4">
              <a:alphaModFix amt="22000"/>
              <a:extLst>
                <a:ext uri="{96DAC541-7B7A-43D3-8B79-37D633B846F1}">
                  <asvg:svgBlip xmlns:asvg="http://schemas.microsoft.com/office/drawing/2016/SVG/main" r:embed="rId5"/>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7" name="Picture 6" descr="data science course training in india hyderabad by innomatics research labs  (Ebook) - Read free for 30 days">
            <a:extLst>
              <a:ext uri="{FF2B5EF4-FFF2-40B4-BE49-F238E27FC236}">
                <a16:creationId xmlns:a16="http://schemas.microsoft.com/office/drawing/2014/main" id="{567D27E0-EEC1-B9BD-0E40-464CF3E06F5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 Innomatics Research Labs">
            <a:extLst>
              <a:ext uri="{FF2B5EF4-FFF2-40B4-BE49-F238E27FC236}">
                <a16:creationId xmlns:a16="http://schemas.microsoft.com/office/drawing/2014/main" id="{6116C809-2A2F-9862-F7FC-098120431A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7C72369-DB78-0E31-BEE3-AE1FD30125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39400" y="1866900"/>
            <a:ext cx="5557946" cy="4800600"/>
          </a:xfrm>
          <a:prstGeom prst="rect">
            <a:avLst/>
          </a:prstGeom>
        </p:spPr>
      </p:pic>
    </p:spTree>
    <p:extLst>
      <p:ext uri="{BB962C8B-B14F-4D97-AF65-F5344CB8AC3E}">
        <p14:creationId xmlns:p14="http://schemas.microsoft.com/office/powerpoint/2010/main" val="3974395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A6460-7AA3-3A5E-9810-3FFAD80845D6}"/>
              </a:ext>
            </a:extLst>
          </p:cNvPr>
          <p:cNvSpPr>
            <a:spLocks noGrp="1"/>
          </p:cNvSpPr>
          <p:nvPr>
            <p:ph type="title"/>
          </p:nvPr>
        </p:nvSpPr>
        <p:spPr>
          <a:xfrm>
            <a:off x="457200" y="274638"/>
            <a:ext cx="17221200" cy="1143000"/>
          </a:xfrm>
        </p:spPr>
        <p:txBody>
          <a:bodyPr/>
          <a:lstStyle/>
          <a:p>
            <a:r>
              <a:rPr lang="en-US" b="1" dirty="0"/>
              <a:t>CONCLUSION</a:t>
            </a:r>
          </a:p>
        </p:txBody>
      </p:sp>
      <p:sp>
        <p:nvSpPr>
          <p:cNvPr id="10" name="Rectangle 7">
            <a:extLst>
              <a:ext uri="{FF2B5EF4-FFF2-40B4-BE49-F238E27FC236}">
                <a16:creationId xmlns:a16="http://schemas.microsoft.com/office/drawing/2014/main" id="{3DFDC3B1-85BD-1A87-8160-CECDC7F74EA3}"/>
              </a:ext>
            </a:extLst>
          </p:cNvPr>
          <p:cNvSpPr>
            <a:spLocks noChangeArrowheads="1"/>
          </p:cNvSpPr>
          <p:nvPr/>
        </p:nvSpPr>
        <p:spPr bwMode="auto">
          <a:xfrm>
            <a:off x="701040" y="676477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21875744-BE4E-2BB9-F5C5-1919F0E401DC}"/>
              </a:ext>
            </a:extLst>
          </p:cNvPr>
          <p:cNvSpPr txBox="1"/>
          <p:nvPr/>
        </p:nvSpPr>
        <p:spPr>
          <a:xfrm>
            <a:off x="1143000" y="2171700"/>
            <a:ext cx="15087600" cy="6124754"/>
          </a:xfrm>
          <a:prstGeom prst="rect">
            <a:avLst/>
          </a:prstGeom>
          <a:noFill/>
        </p:spPr>
        <p:txBody>
          <a:bodyPr wrap="square">
            <a:spAutoFit/>
          </a:bodyPr>
          <a:lstStyle/>
          <a:p>
            <a:pPr marL="457200" indent="-457200" algn="just">
              <a:buFont typeface="Arial" panose="020B0604020202020204" pitchFamily="34" charset="0"/>
              <a:buChar char="•"/>
            </a:pPr>
            <a:r>
              <a:rPr lang="en-US" sz="2800" dirty="0"/>
              <a:t>This project successfully demonstrated how </a:t>
            </a:r>
            <a:r>
              <a:rPr lang="en-US" sz="2800" b="1" dirty="0"/>
              <a:t>SQL can be used to analyze real-world Restaurant &amp; Consumer data</a:t>
            </a:r>
            <a:r>
              <a:rPr lang="en-US" sz="2800" dirty="0"/>
              <a:t> and transform raw information into meaningful insights. By working with multiple related tables such as consumers, restaurants, ratings, cuisines, and preferences, we explored customer behavior, restaurant performance, and rating patterns in depth.</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Using </a:t>
            </a:r>
            <a:r>
              <a:rPr lang="en-US" sz="2800" b="1" dirty="0"/>
              <a:t>basic to advanced SQL concepts</a:t>
            </a:r>
            <a:r>
              <a:rPr lang="en-US" sz="2800" dirty="0"/>
              <a:t>—including </a:t>
            </a:r>
            <a:r>
              <a:rPr lang="en-US" sz="2800" dirty="0">
                <a:latin typeface="Courier New" panose="02070309020205020404" pitchFamily="49" charset="0"/>
              </a:rPr>
              <a:t>WHERE</a:t>
            </a:r>
            <a:r>
              <a:rPr lang="en-US" sz="2800" dirty="0"/>
              <a:t> clauses, </a:t>
            </a:r>
            <a:r>
              <a:rPr lang="en-US" sz="2800" dirty="0">
                <a:latin typeface="Courier New" panose="02070309020205020404" pitchFamily="49" charset="0"/>
              </a:rPr>
              <a:t>JOINs</a:t>
            </a:r>
            <a:r>
              <a:rPr lang="en-US" sz="2800" dirty="0"/>
              <a:t>, subqueries, aggregations, CTEs, views, window functions, and stored procedures—we were able to answer complex business questions efficiently. The analysis helped identify </a:t>
            </a:r>
            <a:r>
              <a:rPr lang="en-US" sz="2800" b="1" dirty="0"/>
              <a:t>popular cuisines, highly rated restaurants, consumer demographics, and factors influencing customer satisfaction</a:t>
            </a:r>
            <a:r>
              <a:rPr lang="en-US" sz="2800" dirty="0"/>
              <a:t>.</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Overall, this project strengthened our understanding of </a:t>
            </a:r>
            <a:r>
              <a:rPr lang="en-US" sz="2800" b="1" dirty="0"/>
              <a:t>relational databases and SQL querying techniques</a:t>
            </a:r>
            <a:r>
              <a:rPr lang="en-US" sz="2800" dirty="0"/>
              <a:t>, while highlighting the importance of </a:t>
            </a:r>
            <a:r>
              <a:rPr lang="en-US" sz="2800" b="1" dirty="0"/>
              <a:t>data-driven decision making</a:t>
            </a:r>
            <a:r>
              <a:rPr lang="en-US" sz="2800" dirty="0"/>
              <a:t> in the restaurant industry. The insights derived from this analysis can help businesses improve service quality, target the right customers, and enhance overall customer experience.</a:t>
            </a:r>
          </a:p>
        </p:txBody>
      </p:sp>
      <p:sp>
        <p:nvSpPr>
          <p:cNvPr id="13" name="Rectangle 8">
            <a:extLst>
              <a:ext uri="{FF2B5EF4-FFF2-40B4-BE49-F238E27FC236}">
                <a16:creationId xmlns:a16="http://schemas.microsoft.com/office/drawing/2014/main" id="{88842BD7-71DC-8D83-8394-9E1072274C8E}"/>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9">
            <a:extLst>
              <a:ext uri="{FF2B5EF4-FFF2-40B4-BE49-F238E27FC236}">
                <a16:creationId xmlns:a16="http://schemas.microsoft.com/office/drawing/2014/main" id="{5D0E56C6-1C68-E7DF-5E76-B7FE5458B3AF}"/>
              </a:ext>
            </a:extLst>
          </p:cNvPr>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Freeform 7">
            <a:extLst>
              <a:ext uri="{FF2B5EF4-FFF2-40B4-BE49-F238E27FC236}">
                <a16:creationId xmlns:a16="http://schemas.microsoft.com/office/drawing/2014/main" id="{9DAF69F9-1FFC-AC45-ACA9-2FD9C17DB7E2}"/>
              </a:ext>
            </a:extLst>
          </p:cNvPr>
          <p:cNvSpPr/>
          <p:nvPr/>
        </p:nvSpPr>
        <p:spPr>
          <a:xfrm rot="1598224">
            <a:off x="15395714" y="7238037"/>
            <a:ext cx="2703531" cy="2608091"/>
          </a:xfrm>
          <a:custGeom>
            <a:avLst/>
            <a:gdLst/>
            <a:ahLst/>
            <a:cxnLst/>
            <a:rect l="l" t="t" r="r" b="b"/>
            <a:pathLst>
              <a:path w="2299939" h="2057400">
                <a:moveTo>
                  <a:pt x="0" y="0"/>
                </a:moveTo>
                <a:lnTo>
                  <a:pt x="2299939" y="0"/>
                </a:lnTo>
                <a:lnTo>
                  <a:pt x="2299939"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18" name="Rectangle 11">
            <a:extLst>
              <a:ext uri="{FF2B5EF4-FFF2-40B4-BE49-F238E27FC236}">
                <a16:creationId xmlns:a16="http://schemas.microsoft.com/office/drawing/2014/main" id="{EF9520B5-5F91-DD2B-0C78-7CA4264E42C8}"/>
              </a:ext>
            </a:extLst>
          </p:cNvPr>
          <p:cNvSpPr>
            <a:spLocks noChangeArrowheads="1"/>
          </p:cNvSpPr>
          <p:nvPr/>
        </p:nvSpPr>
        <p:spPr bwMode="auto">
          <a:xfrm>
            <a:off x="304800" y="3048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2">
            <a:extLst>
              <a:ext uri="{FF2B5EF4-FFF2-40B4-BE49-F238E27FC236}">
                <a16:creationId xmlns:a16="http://schemas.microsoft.com/office/drawing/2014/main" id="{E539ECC2-B050-AECA-B199-274C53493CBF}"/>
              </a:ext>
            </a:extLst>
          </p:cNvPr>
          <p:cNvSpPr>
            <a:spLocks noChangeArrowheads="1"/>
          </p:cNvSpPr>
          <p:nvPr/>
        </p:nvSpPr>
        <p:spPr bwMode="auto">
          <a:xfrm>
            <a:off x="457200" y="4572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Freeform 7">
            <a:extLst>
              <a:ext uri="{FF2B5EF4-FFF2-40B4-BE49-F238E27FC236}">
                <a16:creationId xmlns:a16="http://schemas.microsoft.com/office/drawing/2014/main" id="{2673BD7C-5412-87EE-25CE-E7AD8F70F837}"/>
              </a:ext>
            </a:extLst>
          </p:cNvPr>
          <p:cNvSpPr/>
          <p:nvPr/>
        </p:nvSpPr>
        <p:spPr>
          <a:xfrm rot="-1130155">
            <a:off x="241589" y="7422436"/>
            <a:ext cx="3473899" cy="3049818"/>
          </a:xfrm>
          <a:custGeom>
            <a:avLst/>
            <a:gdLst/>
            <a:ahLst/>
            <a:cxnLst/>
            <a:rect l="l" t="t" r="r" b="b"/>
            <a:pathLst>
              <a:path w="4514346" h="3622763">
                <a:moveTo>
                  <a:pt x="0" y="0"/>
                </a:moveTo>
                <a:lnTo>
                  <a:pt x="4514346" y="0"/>
                </a:lnTo>
                <a:lnTo>
                  <a:pt x="4514346" y="3622762"/>
                </a:lnTo>
                <a:lnTo>
                  <a:pt x="0" y="3622762"/>
                </a:lnTo>
                <a:lnTo>
                  <a:pt x="0" y="0"/>
                </a:lnTo>
                <a:close/>
              </a:path>
            </a:pathLst>
          </a:custGeom>
          <a:blipFill>
            <a:blip r:embed="rId4"/>
            <a:stretch>
              <a:fillRect/>
            </a:stretch>
          </a:blipFill>
        </p:spPr>
        <p:txBody>
          <a:bodyPr/>
          <a:lstStyle/>
          <a:p>
            <a:endParaRPr lang="en-IN" dirty="0"/>
          </a:p>
        </p:txBody>
      </p:sp>
      <p:sp>
        <p:nvSpPr>
          <p:cNvPr id="4" name="Freeform 7">
            <a:extLst>
              <a:ext uri="{FF2B5EF4-FFF2-40B4-BE49-F238E27FC236}">
                <a16:creationId xmlns:a16="http://schemas.microsoft.com/office/drawing/2014/main" id="{F1FB7C19-CD94-EB50-9CC1-0FC70B4C2218}"/>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5">
              <a:alphaModFix amt="22000"/>
              <a:extLst>
                <a:ext uri="{96DAC541-7B7A-43D3-8B79-37D633B846F1}">
                  <asvg:svgBlip xmlns:asvg="http://schemas.microsoft.com/office/drawing/2016/SVG/main" r:embed="rId6"/>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5" name="Picture 4" descr="data science course training in india hyderabad by innomatics research labs  (Ebook) - Read free for 30 days">
            <a:extLst>
              <a:ext uri="{FF2B5EF4-FFF2-40B4-BE49-F238E27FC236}">
                <a16:creationId xmlns:a16="http://schemas.microsoft.com/office/drawing/2014/main" id="{7E13F427-323F-A348-E596-A0592223CE0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542642E5-D480-7243-9806-7C1BA14572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579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61168">
            <a:off x="5182786" y="6191204"/>
            <a:ext cx="7922427" cy="8104785"/>
          </a:xfrm>
          <a:custGeom>
            <a:avLst/>
            <a:gdLst/>
            <a:ahLst/>
            <a:cxnLst/>
            <a:rect l="l" t="t" r="r" b="b"/>
            <a:pathLst>
              <a:path w="7922427" h="8104785">
                <a:moveTo>
                  <a:pt x="0" y="0"/>
                </a:moveTo>
                <a:lnTo>
                  <a:pt x="7922428" y="0"/>
                </a:lnTo>
                <a:lnTo>
                  <a:pt x="7922428" y="8104785"/>
                </a:lnTo>
                <a:lnTo>
                  <a:pt x="0" y="8104785"/>
                </a:lnTo>
                <a:lnTo>
                  <a:pt x="0" y="0"/>
                </a:lnTo>
                <a:close/>
              </a:path>
            </a:pathLst>
          </a:custGeom>
          <a:blipFill>
            <a:blip r:embed="rId2"/>
            <a:stretch>
              <a:fillRect/>
            </a:stretch>
          </a:blipFill>
        </p:spPr>
      </p:sp>
      <p:sp>
        <p:nvSpPr>
          <p:cNvPr id="3" name="Freeform 3"/>
          <p:cNvSpPr/>
          <p:nvPr/>
        </p:nvSpPr>
        <p:spPr>
          <a:xfrm rot="-320574" flipH="1">
            <a:off x="17175142" y="7639224"/>
            <a:ext cx="2225716" cy="4698081"/>
          </a:xfrm>
          <a:custGeom>
            <a:avLst/>
            <a:gdLst/>
            <a:ahLst/>
            <a:cxnLst/>
            <a:rect l="l" t="t" r="r" b="b"/>
            <a:pathLst>
              <a:path w="2225716" h="4698081">
                <a:moveTo>
                  <a:pt x="2225716" y="0"/>
                </a:moveTo>
                <a:lnTo>
                  <a:pt x="0" y="0"/>
                </a:lnTo>
                <a:lnTo>
                  <a:pt x="0" y="4698081"/>
                </a:lnTo>
                <a:lnTo>
                  <a:pt x="2225716" y="4698081"/>
                </a:lnTo>
                <a:lnTo>
                  <a:pt x="2225716" y="0"/>
                </a:lnTo>
                <a:close/>
              </a:path>
            </a:pathLst>
          </a:custGeom>
          <a:blipFill>
            <a:blip r:embed="rId3"/>
            <a:stretch>
              <a:fillRect/>
            </a:stretch>
          </a:blipFill>
        </p:spPr>
      </p:sp>
      <p:sp>
        <p:nvSpPr>
          <p:cNvPr id="4" name="Freeform 4"/>
          <p:cNvSpPr/>
          <p:nvPr/>
        </p:nvSpPr>
        <p:spPr>
          <a:xfrm rot="-280364">
            <a:off x="3390438" y="7980346"/>
            <a:ext cx="2921521" cy="4015836"/>
          </a:xfrm>
          <a:custGeom>
            <a:avLst/>
            <a:gdLst/>
            <a:ahLst/>
            <a:cxnLst/>
            <a:rect l="l" t="t" r="r" b="b"/>
            <a:pathLst>
              <a:path w="2921521" h="4015836">
                <a:moveTo>
                  <a:pt x="0" y="0"/>
                </a:moveTo>
                <a:lnTo>
                  <a:pt x="2921521" y="0"/>
                </a:lnTo>
                <a:lnTo>
                  <a:pt x="2921521" y="4015837"/>
                </a:lnTo>
                <a:lnTo>
                  <a:pt x="0" y="4015837"/>
                </a:lnTo>
                <a:lnTo>
                  <a:pt x="0" y="0"/>
                </a:lnTo>
                <a:close/>
              </a:path>
            </a:pathLst>
          </a:custGeom>
          <a:blipFill>
            <a:blip r:embed="rId4"/>
            <a:stretch>
              <a:fillRect/>
            </a:stretch>
          </a:blipFill>
        </p:spPr>
      </p:sp>
      <p:sp>
        <p:nvSpPr>
          <p:cNvPr id="5" name="Freeform 5"/>
          <p:cNvSpPr/>
          <p:nvPr/>
        </p:nvSpPr>
        <p:spPr>
          <a:xfrm rot="1915994" flipH="1">
            <a:off x="-138931" y="168415"/>
            <a:ext cx="1607860" cy="3393900"/>
          </a:xfrm>
          <a:custGeom>
            <a:avLst/>
            <a:gdLst/>
            <a:ahLst/>
            <a:cxnLst/>
            <a:rect l="l" t="t" r="r" b="b"/>
            <a:pathLst>
              <a:path w="1607860" h="3393900">
                <a:moveTo>
                  <a:pt x="1607861" y="0"/>
                </a:moveTo>
                <a:lnTo>
                  <a:pt x="0" y="0"/>
                </a:lnTo>
                <a:lnTo>
                  <a:pt x="0" y="3393900"/>
                </a:lnTo>
                <a:lnTo>
                  <a:pt x="1607861" y="3393900"/>
                </a:lnTo>
                <a:lnTo>
                  <a:pt x="1607861" y="0"/>
                </a:lnTo>
                <a:close/>
              </a:path>
            </a:pathLst>
          </a:custGeom>
          <a:blipFill>
            <a:blip r:embed="rId3"/>
            <a:stretch>
              <a:fillRect/>
            </a:stretch>
          </a:blipFill>
        </p:spPr>
      </p:sp>
      <p:sp>
        <p:nvSpPr>
          <p:cNvPr id="6" name="Freeform 6"/>
          <p:cNvSpPr/>
          <p:nvPr/>
        </p:nvSpPr>
        <p:spPr>
          <a:xfrm>
            <a:off x="0" y="7147029"/>
            <a:ext cx="2758462" cy="2151600"/>
          </a:xfrm>
          <a:custGeom>
            <a:avLst/>
            <a:gdLst/>
            <a:ahLst/>
            <a:cxnLst/>
            <a:rect l="l" t="t" r="r" b="b"/>
            <a:pathLst>
              <a:path w="2758462" h="2151600">
                <a:moveTo>
                  <a:pt x="0" y="0"/>
                </a:moveTo>
                <a:lnTo>
                  <a:pt x="2758462" y="0"/>
                </a:lnTo>
                <a:lnTo>
                  <a:pt x="2758462" y="2151600"/>
                </a:lnTo>
                <a:lnTo>
                  <a:pt x="0" y="2151600"/>
                </a:lnTo>
                <a:lnTo>
                  <a:pt x="0" y="0"/>
                </a:lnTo>
                <a:close/>
              </a:path>
            </a:pathLst>
          </a:custGeom>
          <a:blipFill>
            <a:blip r:embed="rId5"/>
            <a:stretch>
              <a:fillRect/>
            </a:stretch>
          </a:blipFill>
        </p:spPr>
      </p:sp>
      <p:sp>
        <p:nvSpPr>
          <p:cNvPr id="7" name="TextBox 7"/>
          <p:cNvSpPr txBox="1"/>
          <p:nvPr/>
        </p:nvSpPr>
        <p:spPr>
          <a:xfrm>
            <a:off x="781412" y="2066855"/>
            <a:ext cx="16725175" cy="2584554"/>
          </a:xfrm>
          <a:prstGeom prst="rect">
            <a:avLst/>
          </a:prstGeom>
        </p:spPr>
        <p:txBody>
          <a:bodyPr lIns="0" tIns="0" rIns="0" bIns="0" rtlCol="0" anchor="t">
            <a:spAutoFit/>
          </a:bodyPr>
          <a:lstStyle/>
          <a:p>
            <a:pPr algn="ctr">
              <a:lnSpc>
                <a:spcPts val="24159"/>
              </a:lnSpc>
            </a:pPr>
            <a:r>
              <a:rPr lang="en-US" sz="9600" spc="-805" dirty="0">
                <a:solidFill>
                  <a:srgbClr val="5E7242"/>
                </a:solidFill>
                <a:latin typeface="The Seasons"/>
                <a:ea typeface="The Seasons"/>
                <a:cs typeface="The Seasons"/>
                <a:sym typeface="The Seasons"/>
              </a:rPr>
              <a:t>THANK YOU</a:t>
            </a:r>
          </a:p>
        </p:txBody>
      </p:sp>
      <p:sp>
        <p:nvSpPr>
          <p:cNvPr id="8" name="TextBox 8"/>
          <p:cNvSpPr txBox="1"/>
          <p:nvPr/>
        </p:nvSpPr>
        <p:spPr>
          <a:xfrm>
            <a:off x="5515402" y="4692634"/>
            <a:ext cx="7257195" cy="878767"/>
          </a:xfrm>
          <a:prstGeom prst="rect">
            <a:avLst/>
          </a:prstGeom>
        </p:spPr>
        <p:txBody>
          <a:bodyPr lIns="0" tIns="0" rIns="0" bIns="0" rtlCol="0" anchor="t">
            <a:spAutoFit/>
          </a:bodyPr>
          <a:lstStyle/>
          <a:p>
            <a:pPr algn="ctr">
              <a:lnSpc>
                <a:spcPts val="7779"/>
              </a:lnSpc>
            </a:pPr>
            <a:r>
              <a:rPr lang="en-US" sz="4400" dirty="0">
                <a:solidFill>
                  <a:srgbClr val="5E7242"/>
                </a:solidFill>
                <a:latin typeface="Open Sauce"/>
                <a:ea typeface="Open Sauce"/>
                <a:cs typeface="Open Sauce"/>
                <a:sym typeface="Open Sauce"/>
              </a:rPr>
              <a:t>For Attention</a:t>
            </a:r>
          </a:p>
        </p:txBody>
      </p:sp>
      <p:sp>
        <p:nvSpPr>
          <p:cNvPr id="9" name="Freeform 9"/>
          <p:cNvSpPr/>
          <p:nvPr/>
        </p:nvSpPr>
        <p:spPr>
          <a:xfrm>
            <a:off x="14221789" y="5948685"/>
            <a:ext cx="2758462" cy="2151600"/>
          </a:xfrm>
          <a:custGeom>
            <a:avLst/>
            <a:gdLst/>
            <a:ahLst/>
            <a:cxnLst/>
            <a:rect l="l" t="t" r="r" b="b"/>
            <a:pathLst>
              <a:path w="2758462" h="2151600">
                <a:moveTo>
                  <a:pt x="0" y="0"/>
                </a:moveTo>
                <a:lnTo>
                  <a:pt x="2758462" y="0"/>
                </a:lnTo>
                <a:lnTo>
                  <a:pt x="2758462" y="2151600"/>
                </a:lnTo>
                <a:lnTo>
                  <a:pt x="0" y="2151600"/>
                </a:lnTo>
                <a:lnTo>
                  <a:pt x="0" y="0"/>
                </a:lnTo>
                <a:close/>
              </a:path>
            </a:pathLst>
          </a:custGeom>
          <a:blipFill>
            <a:blip r:embed="rId5"/>
            <a:stretch>
              <a:fillRect/>
            </a:stretch>
          </a:blipFill>
        </p:spPr>
      </p:sp>
      <p:sp>
        <p:nvSpPr>
          <p:cNvPr id="10" name="Freeform 10"/>
          <p:cNvSpPr/>
          <p:nvPr/>
        </p:nvSpPr>
        <p:spPr>
          <a:xfrm>
            <a:off x="14757303" y="7132374"/>
            <a:ext cx="1192130" cy="1192130"/>
          </a:xfrm>
          <a:custGeom>
            <a:avLst/>
            <a:gdLst/>
            <a:ahLst/>
            <a:cxnLst/>
            <a:rect l="l" t="t" r="r" b="b"/>
            <a:pathLst>
              <a:path w="1192130" h="1192130">
                <a:moveTo>
                  <a:pt x="0" y="0"/>
                </a:moveTo>
                <a:lnTo>
                  <a:pt x="1192130" y="0"/>
                </a:lnTo>
                <a:lnTo>
                  <a:pt x="1192130" y="1192130"/>
                </a:lnTo>
                <a:lnTo>
                  <a:pt x="0" y="1192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379231" y="5301038"/>
            <a:ext cx="844561" cy="844561"/>
          </a:xfrm>
          <a:custGeom>
            <a:avLst/>
            <a:gdLst/>
            <a:ahLst/>
            <a:cxnLst/>
            <a:rect l="l" t="t" r="r" b="b"/>
            <a:pathLst>
              <a:path w="844561" h="844561">
                <a:moveTo>
                  <a:pt x="0" y="0"/>
                </a:moveTo>
                <a:lnTo>
                  <a:pt x="844561" y="0"/>
                </a:lnTo>
                <a:lnTo>
                  <a:pt x="844561" y="844561"/>
                </a:lnTo>
                <a:lnTo>
                  <a:pt x="0" y="844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7">
            <a:extLst>
              <a:ext uri="{FF2B5EF4-FFF2-40B4-BE49-F238E27FC236}">
                <a16:creationId xmlns:a16="http://schemas.microsoft.com/office/drawing/2014/main" id="{7E560828-8B49-FDFB-2761-64A78AF322A6}"/>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8">
              <a:alphaModFix amt="22000"/>
              <a:extLst>
                <a:ext uri="{96DAC541-7B7A-43D3-8B79-37D633B846F1}">
                  <asvg:svgBlip xmlns:asvg="http://schemas.microsoft.com/office/drawing/2016/SVG/main" r:embed="rId9"/>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13" name="Picture 12" descr="data science course training in india hyderabad by innomatics research labs  (Ebook) - Read free for 30 days">
            <a:extLst>
              <a:ext uri="{FF2B5EF4-FFF2-40B4-BE49-F238E27FC236}">
                <a16:creationId xmlns:a16="http://schemas.microsoft.com/office/drawing/2014/main" id="{45D7DB91-8A22-CE8B-A70A-6F359D0EC96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me - Innomatics Research Labs">
            <a:extLst>
              <a:ext uri="{FF2B5EF4-FFF2-40B4-BE49-F238E27FC236}">
                <a16:creationId xmlns:a16="http://schemas.microsoft.com/office/drawing/2014/main" id="{C972AC1B-6BE3-D6B5-08F8-0BB0F5BA8FA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13349635" flipH="1">
            <a:off x="-1287819" y="6413368"/>
            <a:ext cx="6150846" cy="3751580"/>
          </a:xfrm>
          <a:custGeom>
            <a:avLst/>
            <a:gdLst/>
            <a:ahLst/>
            <a:cxnLst/>
            <a:rect l="l" t="t" r="r" b="b"/>
            <a:pathLst>
              <a:path w="7597482" h="7277127">
                <a:moveTo>
                  <a:pt x="7597482" y="0"/>
                </a:moveTo>
                <a:lnTo>
                  <a:pt x="0" y="0"/>
                </a:lnTo>
                <a:lnTo>
                  <a:pt x="0" y="7277126"/>
                </a:lnTo>
                <a:lnTo>
                  <a:pt x="7597482" y="7277126"/>
                </a:lnTo>
                <a:lnTo>
                  <a:pt x="759748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434494" y="8361721"/>
            <a:ext cx="873146" cy="1260860"/>
          </a:xfrm>
          <a:custGeom>
            <a:avLst/>
            <a:gdLst/>
            <a:ahLst/>
            <a:cxnLst/>
            <a:rect l="l" t="t" r="r" b="b"/>
            <a:pathLst>
              <a:path w="873146" h="1260860">
                <a:moveTo>
                  <a:pt x="0" y="0"/>
                </a:moveTo>
                <a:lnTo>
                  <a:pt x="873146" y="0"/>
                </a:lnTo>
                <a:lnTo>
                  <a:pt x="873146" y="1260861"/>
                </a:lnTo>
                <a:lnTo>
                  <a:pt x="0" y="1260861"/>
                </a:lnTo>
                <a:lnTo>
                  <a:pt x="0" y="0"/>
                </a:lnTo>
                <a:close/>
              </a:path>
            </a:pathLst>
          </a:custGeom>
          <a:blipFill>
            <a:blip r:embed="rId4"/>
            <a:stretch>
              <a:fillRect/>
            </a:stretch>
          </a:blipFill>
        </p:spPr>
        <p:txBody>
          <a:bodyPr/>
          <a:lstStyle/>
          <a:p>
            <a:endParaRPr lang="en-US"/>
          </a:p>
        </p:txBody>
      </p:sp>
      <p:sp>
        <p:nvSpPr>
          <p:cNvPr id="8" name="Freeform 8"/>
          <p:cNvSpPr/>
          <p:nvPr/>
        </p:nvSpPr>
        <p:spPr>
          <a:xfrm>
            <a:off x="705690" y="8892733"/>
            <a:ext cx="888664" cy="1198872"/>
          </a:xfrm>
          <a:custGeom>
            <a:avLst/>
            <a:gdLst/>
            <a:ahLst/>
            <a:cxnLst/>
            <a:rect l="l" t="t" r="r" b="b"/>
            <a:pathLst>
              <a:path w="888664" h="1198872">
                <a:moveTo>
                  <a:pt x="0" y="0"/>
                </a:moveTo>
                <a:lnTo>
                  <a:pt x="888664" y="0"/>
                </a:lnTo>
                <a:lnTo>
                  <a:pt x="888664" y="1198872"/>
                </a:lnTo>
                <a:lnTo>
                  <a:pt x="0" y="1198872"/>
                </a:lnTo>
                <a:lnTo>
                  <a:pt x="0" y="0"/>
                </a:lnTo>
                <a:close/>
              </a:path>
            </a:pathLst>
          </a:custGeom>
          <a:blipFill>
            <a:blip r:embed="rId5"/>
            <a:stretch>
              <a:fillRect/>
            </a:stretch>
          </a:blipFill>
        </p:spPr>
        <p:txBody>
          <a:bodyPr/>
          <a:lstStyle/>
          <a:p>
            <a:endParaRPr lang="en-US"/>
          </a:p>
        </p:txBody>
      </p:sp>
      <p:sp>
        <p:nvSpPr>
          <p:cNvPr id="11" name="Freeform 11"/>
          <p:cNvSpPr/>
          <p:nvPr/>
        </p:nvSpPr>
        <p:spPr>
          <a:xfrm rot="14403675">
            <a:off x="201677" y="-452011"/>
            <a:ext cx="3171854" cy="2999346"/>
          </a:xfrm>
          <a:custGeom>
            <a:avLst/>
            <a:gdLst/>
            <a:ahLst/>
            <a:cxnLst/>
            <a:rect l="l" t="t" r="r" b="b"/>
            <a:pathLst>
              <a:path w="8099307" h="6337708">
                <a:moveTo>
                  <a:pt x="0" y="0"/>
                </a:moveTo>
                <a:lnTo>
                  <a:pt x="8099307" y="0"/>
                </a:lnTo>
                <a:lnTo>
                  <a:pt x="8099307" y="6337708"/>
                </a:lnTo>
                <a:lnTo>
                  <a:pt x="0" y="6337708"/>
                </a:lnTo>
                <a:lnTo>
                  <a:pt x="0" y="0"/>
                </a:lnTo>
                <a:close/>
              </a:path>
            </a:pathLst>
          </a:custGeom>
          <a:blipFill>
            <a:blip r:embed="rId6"/>
            <a:stretch>
              <a:fillRect/>
            </a:stretch>
          </a:blipFill>
        </p:spPr>
        <p:txBody>
          <a:bodyPr/>
          <a:lstStyle/>
          <a:p>
            <a:endParaRPr lang="en-US" dirty="0"/>
          </a:p>
        </p:txBody>
      </p:sp>
      <p:sp>
        <p:nvSpPr>
          <p:cNvPr id="40" name="Freeform 40"/>
          <p:cNvSpPr/>
          <p:nvPr/>
        </p:nvSpPr>
        <p:spPr>
          <a:xfrm>
            <a:off x="-38018" y="9153558"/>
            <a:ext cx="980964" cy="938047"/>
          </a:xfrm>
          <a:custGeom>
            <a:avLst/>
            <a:gdLst/>
            <a:ahLst/>
            <a:cxnLst/>
            <a:rect l="l" t="t" r="r" b="b"/>
            <a:pathLst>
              <a:path w="980964" h="938047">
                <a:moveTo>
                  <a:pt x="0" y="0"/>
                </a:moveTo>
                <a:lnTo>
                  <a:pt x="980964" y="0"/>
                </a:lnTo>
                <a:lnTo>
                  <a:pt x="980964" y="938047"/>
                </a:lnTo>
                <a:lnTo>
                  <a:pt x="0" y="938047"/>
                </a:lnTo>
                <a:lnTo>
                  <a:pt x="0" y="0"/>
                </a:lnTo>
                <a:close/>
              </a:path>
            </a:pathLst>
          </a:custGeom>
          <a:blipFill>
            <a:blip r:embed="rId7"/>
            <a:stretch>
              <a:fillRect/>
            </a:stretch>
          </a:blipFill>
        </p:spPr>
        <p:txBody>
          <a:bodyPr/>
          <a:lstStyle/>
          <a:p>
            <a:endParaRPr lang="en-US"/>
          </a:p>
        </p:txBody>
      </p:sp>
      <p:sp>
        <p:nvSpPr>
          <p:cNvPr id="42" name="TextBox 42"/>
          <p:cNvSpPr txBox="1"/>
          <p:nvPr/>
        </p:nvSpPr>
        <p:spPr>
          <a:xfrm>
            <a:off x="2174218" y="2628900"/>
            <a:ext cx="13754549" cy="5416868"/>
          </a:xfrm>
          <a:prstGeom prst="rect">
            <a:avLst/>
          </a:prstGeom>
        </p:spPr>
        <p:txBody>
          <a:bodyPr wrap="square" lIns="0" tIns="0" rIns="0" bIns="0" rtlCol="0" anchor="t">
            <a:spAutoFit/>
          </a:bodyPr>
          <a:lstStyle/>
          <a:p>
            <a:pPr marL="571500" indent="-571500" algn="just">
              <a:buFont typeface="Arial" panose="020B0604020202020204" pitchFamily="34" charset="0"/>
              <a:buChar char="•"/>
            </a:pPr>
            <a:r>
              <a:rPr lang="en-US" sz="3200" dirty="0"/>
              <a:t>Data plays a crucial role in understanding customer behavior and improving business decisions.</a:t>
            </a:r>
          </a:p>
          <a:p>
            <a:pPr marL="571500" indent="-571500" algn="just">
              <a:buFont typeface="Arial" panose="020B0604020202020204" pitchFamily="34" charset="0"/>
              <a:buChar char="•"/>
            </a:pPr>
            <a:endParaRPr lang="en-US" sz="3200" dirty="0"/>
          </a:p>
          <a:p>
            <a:pPr marL="571500" indent="-571500" algn="just">
              <a:buFont typeface="Arial" panose="020B0604020202020204" pitchFamily="34" charset="0"/>
              <a:buChar char="•"/>
            </a:pPr>
            <a:r>
              <a:rPr lang="en-US" sz="3200" dirty="0"/>
              <a:t>This project focuses on analyzing a real-world dataset to uncover meaningful patterns, trends, and insights.</a:t>
            </a:r>
          </a:p>
          <a:p>
            <a:pPr marL="571500" indent="-571500" algn="just">
              <a:buFont typeface="Arial" panose="020B0604020202020204" pitchFamily="34" charset="0"/>
              <a:buChar char="•"/>
            </a:pPr>
            <a:endParaRPr lang="en-US" sz="3200" dirty="0"/>
          </a:p>
          <a:p>
            <a:pPr marL="571500" indent="-571500" algn="just">
              <a:buFont typeface="Arial" panose="020B0604020202020204" pitchFamily="34" charset="0"/>
              <a:buChar char="•"/>
            </a:pPr>
            <a:r>
              <a:rPr lang="en-US" sz="3200" dirty="0"/>
              <a:t>The goal of this analysis is to support </a:t>
            </a:r>
            <a:r>
              <a:rPr lang="en-US" sz="3200" b="1" dirty="0"/>
              <a:t>better decision-making</a:t>
            </a:r>
            <a:r>
              <a:rPr lang="en-US" sz="3200" dirty="0"/>
              <a:t>, identify key factors affecting performance, and highlight areas for improvement.</a:t>
            </a:r>
          </a:p>
          <a:p>
            <a:pPr marL="571500" indent="-571500" algn="just">
              <a:buFont typeface="Arial" panose="020B0604020202020204" pitchFamily="34" charset="0"/>
              <a:buChar char="•"/>
            </a:pPr>
            <a:endParaRPr lang="en-US" sz="3200" dirty="0"/>
          </a:p>
          <a:p>
            <a:pPr marL="571500" indent="-571500" algn="just">
              <a:buFont typeface="Arial" panose="020B0604020202020204" pitchFamily="34" charset="0"/>
              <a:buChar char="•"/>
            </a:pPr>
            <a:r>
              <a:rPr lang="en-US" sz="3200" dirty="0"/>
              <a:t>This presentation summarizes the </a:t>
            </a:r>
            <a:r>
              <a:rPr lang="en-US" sz="3200" b="1" dirty="0"/>
              <a:t>dataset overview, analysis approach, key findings, and insights</a:t>
            </a:r>
            <a:r>
              <a:rPr lang="en-US" sz="3200" dirty="0"/>
              <a:t> in a simple and understandable way.</a:t>
            </a:r>
          </a:p>
        </p:txBody>
      </p:sp>
      <p:sp>
        <p:nvSpPr>
          <p:cNvPr id="2" name="TextBox 1">
            <a:extLst>
              <a:ext uri="{FF2B5EF4-FFF2-40B4-BE49-F238E27FC236}">
                <a16:creationId xmlns:a16="http://schemas.microsoft.com/office/drawing/2014/main" id="{6DF9621E-D0A7-8832-6D13-AA13D83FFE12}"/>
              </a:ext>
            </a:extLst>
          </p:cNvPr>
          <p:cNvSpPr txBox="1"/>
          <p:nvPr/>
        </p:nvSpPr>
        <p:spPr>
          <a:xfrm>
            <a:off x="6629400" y="625450"/>
            <a:ext cx="5029200" cy="769441"/>
          </a:xfrm>
          <a:prstGeom prst="rect">
            <a:avLst/>
          </a:prstGeom>
          <a:noFill/>
        </p:spPr>
        <p:txBody>
          <a:bodyPr wrap="square" rtlCol="0">
            <a:spAutoFit/>
          </a:bodyPr>
          <a:lstStyle/>
          <a:p>
            <a:r>
              <a:rPr lang="en-US" sz="4400" b="1" dirty="0">
                <a:latin typeface="+mj-lt"/>
              </a:rPr>
              <a:t>INTRODUCTION</a:t>
            </a:r>
            <a:endParaRPr lang="en-IN" sz="4400" b="1" dirty="0">
              <a:latin typeface="+mj-lt"/>
            </a:endParaRPr>
          </a:p>
        </p:txBody>
      </p:sp>
      <p:sp>
        <p:nvSpPr>
          <p:cNvPr id="3" name="Freeform 7">
            <a:extLst>
              <a:ext uri="{FF2B5EF4-FFF2-40B4-BE49-F238E27FC236}">
                <a16:creationId xmlns:a16="http://schemas.microsoft.com/office/drawing/2014/main" id="{DBBDBC38-81D1-7ED8-D1B6-F674A57F56FA}"/>
              </a:ext>
            </a:extLst>
          </p:cNvPr>
          <p:cNvSpPr/>
          <p:nvPr/>
        </p:nvSpPr>
        <p:spPr>
          <a:xfrm>
            <a:off x="15928767" y="57062"/>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8">
              <a:alphaModFix amt="22000"/>
              <a:extLst>
                <a:ext uri="{96DAC541-7B7A-43D3-8B79-37D633B846F1}">
                  <asvg:svgBlip xmlns:asvg="http://schemas.microsoft.com/office/drawing/2016/SVG/main" r:embed="rId9"/>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4" name="Picture 3" descr="data science course training in india hyderabad by innomatics research labs  (Ebook) - Read free for 30 days">
            <a:extLst>
              <a:ext uri="{FF2B5EF4-FFF2-40B4-BE49-F238E27FC236}">
                <a16:creationId xmlns:a16="http://schemas.microsoft.com/office/drawing/2014/main" id="{86F67ED0-4FA0-228E-0F09-03A6BA4F739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me - Innomatics Research Labs">
            <a:extLst>
              <a:ext uri="{FF2B5EF4-FFF2-40B4-BE49-F238E27FC236}">
                <a16:creationId xmlns:a16="http://schemas.microsoft.com/office/drawing/2014/main" id="{74492A4C-EDCD-3368-13FC-C1F4FEB2183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EF11-937D-7829-EEEF-9D6EDA884A7E}"/>
              </a:ext>
            </a:extLst>
          </p:cNvPr>
          <p:cNvSpPr>
            <a:spLocks noGrp="1"/>
          </p:cNvSpPr>
          <p:nvPr>
            <p:ph type="title"/>
          </p:nvPr>
        </p:nvSpPr>
        <p:spPr>
          <a:xfrm>
            <a:off x="457200" y="274638"/>
            <a:ext cx="17221200" cy="1143000"/>
          </a:xfrm>
        </p:spPr>
        <p:txBody>
          <a:bodyPr/>
          <a:lstStyle/>
          <a:p>
            <a:r>
              <a:rPr lang="en-US" b="1" dirty="0"/>
              <a:t>PROJECT OVERVIEW</a:t>
            </a:r>
          </a:p>
        </p:txBody>
      </p:sp>
      <p:sp>
        <p:nvSpPr>
          <p:cNvPr id="3" name="Content Placeholder 2">
            <a:extLst>
              <a:ext uri="{FF2B5EF4-FFF2-40B4-BE49-F238E27FC236}">
                <a16:creationId xmlns:a16="http://schemas.microsoft.com/office/drawing/2014/main" id="{79EE5521-FB68-E105-5D15-EF846DE67F81}"/>
              </a:ext>
            </a:extLst>
          </p:cNvPr>
          <p:cNvSpPr>
            <a:spLocks noGrp="1"/>
          </p:cNvSpPr>
          <p:nvPr>
            <p:ph idx="1"/>
          </p:nvPr>
        </p:nvSpPr>
        <p:spPr>
          <a:xfrm>
            <a:off x="697406" y="2349685"/>
            <a:ext cx="16306800" cy="5829300"/>
          </a:xfrm>
        </p:spPr>
        <p:txBody>
          <a:bodyPr>
            <a:normAutofit/>
          </a:bodyPr>
          <a:lstStyle/>
          <a:p>
            <a:pPr algn="just"/>
            <a:r>
              <a:rPr lang="en-US" sz="2800" dirty="0"/>
              <a:t>This project focuses on analyzing a real-world </a:t>
            </a:r>
            <a:r>
              <a:rPr lang="en-US" sz="2800" b="1" dirty="0"/>
              <a:t>Restaurant &amp; Consumer dataset</a:t>
            </a:r>
            <a:r>
              <a:rPr lang="en-US" sz="2800" dirty="0"/>
              <a:t> using SQL. The dataset consists of multiple related tables such as </a:t>
            </a:r>
            <a:r>
              <a:rPr lang="en-US" sz="2800" b="1" dirty="0"/>
              <a:t>Restaurants, Consumers, Ratings, Restaurant Cuisines, and Consumer Preferences</a:t>
            </a:r>
            <a:r>
              <a:rPr lang="en-US" sz="2800" dirty="0"/>
              <a:t>.</a:t>
            </a:r>
          </a:p>
          <a:p>
            <a:pPr algn="just"/>
            <a:endParaRPr lang="en-US" sz="2800" dirty="0"/>
          </a:p>
          <a:p>
            <a:pPr algn="just"/>
            <a:r>
              <a:rPr lang="en-US" sz="2800" dirty="0"/>
              <a:t>The analysis involves writing SQL queries ranging from basic filtering to advanced concepts like </a:t>
            </a:r>
            <a:r>
              <a:rPr lang="en-US" sz="2800" b="1" dirty="0"/>
              <a:t>CTEs, derived tables, window functions, views, and stored procedures</a:t>
            </a:r>
            <a:r>
              <a:rPr lang="en-US" sz="2800" dirty="0"/>
              <a:t>. Through this approach, the project aims to uncover patterns in consumer behavior, restaurant performance, cuisine popularity, and rating trends.</a:t>
            </a:r>
          </a:p>
          <a:p>
            <a:pPr algn="just"/>
            <a:endParaRPr lang="en-US" sz="2800" dirty="0"/>
          </a:p>
          <a:p>
            <a:pPr algn="just"/>
            <a:r>
              <a:rPr lang="en-US" sz="2800" dirty="0"/>
              <a:t>The project demonstrates how SQL can be effectively used to transform raw data into meaningful insights that can help businesses improve customer satisfaction, optimize services, and make informed decisions.</a:t>
            </a:r>
          </a:p>
          <a:p>
            <a:pPr marL="0" indent="0">
              <a:buNone/>
            </a:pPr>
            <a:endParaRPr lang="en-US" dirty="0"/>
          </a:p>
        </p:txBody>
      </p:sp>
      <p:sp>
        <p:nvSpPr>
          <p:cNvPr id="8" name="Freeform 15">
            <a:extLst>
              <a:ext uri="{FF2B5EF4-FFF2-40B4-BE49-F238E27FC236}">
                <a16:creationId xmlns:a16="http://schemas.microsoft.com/office/drawing/2014/main" id="{14132A01-DD09-8735-0D96-DF5B219B63EB}"/>
              </a:ext>
            </a:extLst>
          </p:cNvPr>
          <p:cNvSpPr/>
          <p:nvPr/>
        </p:nvSpPr>
        <p:spPr>
          <a:xfrm>
            <a:off x="457200" y="7124700"/>
            <a:ext cx="3221999" cy="3162300"/>
          </a:xfrm>
          <a:custGeom>
            <a:avLst/>
            <a:gdLst/>
            <a:ahLst/>
            <a:cxnLst/>
            <a:rect l="l" t="t" r="r" b="b"/>
            <a:pathLst>
              <a:path w="3298199" h="3302327">
                <a:moveTo>
                  <a:pt x="0" y="0"/>
                </a:moveTo>
                <a:lnTo>
                  <a:pt x="3298199" y="0"/>
                </a:lnTo>
                <a:lnTo>
                  <a:pt x="3298199" y="3302327"/>
                </a:lnTo>
                <a:lnTo>
                  <a:pt x="0" y="3302327"/>
                </a:lnTo>
                <a:lnTo>
                  <a:pt x="0" y="0"/>
                </a:lnTo>
                <a:close/>
              </a:path>
            </a:pathLst>
          </a:custGeom>
          <a:blipFill>
            <a:blip r:embed="rId2"/>
            <a:stretch>
              <a:fillRect/>
            </a:stretch>
          </a:blipFill>
        </p:spPr>
        <p:txBody>
          <a:bodyPr/>
          <a:lstStyle/>
          <a:p>
            <a:endParaRPr lang="en-US" dirty="0"/>
          </a:p>
        </p:txBody>
      </p:sp>
      <p:sp>
        <p:nvSpPr>
          <p:cNvPr id="4" name="Freeform 7">
            <a:extLst>
              <a:ext uri="{FF2B5EF4-FFF2-40B4-BE49-F238E27FC236}">
                <a16:creationId xmlns:a16="http://schemas.microsoft.com/office/drawing/2014/main" id="{7EEDF831-DFE8-F722-3FBF-13550C0C7945}"/>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3">
              <a:alphaModFix amt="22000"/>
              <a:extLst>
                <a:ext uri="{96DAC541-7B7A-43D3-8B79-37D633B846F1}">
                  <asvg:svgBlip xmlns:asvg="http://schemas.microsoft.com/office/drawing/2016/SVG/main" r:embed="rId4"/>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5" name="Picture 4" descr="data science course training in india hyderabad by innomatics research labs  (Ebook) - Read free for 30 days">
            <a:extLst>
              <a:ext uri="{FF2B5EF4-FFF2-40B4-BE49-F238E27FC236}">
                <a16:creationId xmlns:a16="http://schemas.microsoft.com/office/drawing/2014/main" id="{212FE11B-8C5E-3E5A-D2C9-B3F16D2567E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2193"/>
          <a:stretch>
            <a:fillRect/>
          </a:stretch>
        </p:blipFill>
        <p:spPr bwMode="auto">
          <a:xfrm>
            <a:off x="14978265" y="96393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16687D89-D31B-6F68-8B57-7A905704B1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84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80A2-A644-70F1-A65F-54849C4ACC1A}"/>
              </a:ext>
            </a:extLst>
          </p:cNvPr>
          <p:cNvSpPr>
            <a:spLocks noGrp="1"/>
          </p:cNvSpPr>
          <p:nvPr>
            <p:ph type="title"/>
          </p:nvPr>
        </p:nvSpPr>
        <p:spPr>
          <a:xfrm>
            <a:off x="457200" y="274638"/>
            <a:ext cx="17297400" cy="1143000"/>
          </a:xfrm>
        </p:spPr>
        <p:txBody>
          <a:bodyPr/>
          <a:lstStyle/>
          <a:p>
            <a:r>
              <a:rPr lang="en-US" b="1" dirty="0"/>
              <a:t>PROBLEM STATEMENT</a:t>
            </a:r>
          </a:p>
        </p:txBody>
      </p:sp>
      <p:sp>
        <p:nvSpPr>
          <p:cNvPr id="3" name="Content Placeholder 2">
            <a:extLst>
              <a:ext uri="{FF2B5EF4-FFF2-40B4-BE49-F238E27FC236}">
                <a16:creationId xmlns:a16="http://schemas.microsoft.com/office/drawing/2014/main" id="{B094CC58-54DB-228C-99DB-E691FDE02EE1}"/>
              </a:ext>
            </a:extLst>
          </p:cNvPr>
          <p:cNvSpPr>
            <a:spLocks noGrp="1"/>
          </p:cNvSpPr>
          <p:nvPr>
            <p:ph idx="1"/>
          </p:nvPr>
        </p:nvSpPr>
        <p:spPr>
          <a:xfrm>
            <a:off x="495300" y="2400300"/>
            <a:ext cx="17297400" cy="4686300"/>
          </a:xfrm>
        </p:spPr>
        <p:txBody>
          <a:bodyPr/>
          <a:lstStyle/>
          <a:p>
            <a:r>
              <a:rPr lang="en-US" dirty="0"/>
              <a:t>Restaurants generate large amounts of data related to consumers, ratings, cuisines, and preferences, but this data is often underutilized. Without proper analysis, it becomes difficult to understand customer behavior, evaluate restaurant performance, and identify factors influencing customer satisfaction.</a:t>
            </a:r>
          </a:p>
          <a:p>
            <a:endParaRPr lang="en-US" dirty="0"/>
          </a:p>
          <a:p>
            <a:r>
              <a:rPr lang="en-US" dirty="0"/>
              <a:t>The problem is to </a:t>
            </a:r>
            <a:r>
              <a:rPr lang="en-US" b="1" dirty="0"/>
              <a:t>analyze the Restaurant &amp; Consumer dataset using SQL</a:t>
            </a:r>
            <a:r>
              <a:rPr lang="en-US" dirty="0"/>
              <a:t> to extract meaningful insights that help understand consumer demographics, preferences, restaurant characteristics, and rating patterns, thereby supporting better data-driven decision making.</a:t>
            </a:r>
          </a:p>
        </p:txBody>
      </p:sp>
      <p:sp>
        <p:nvSpPr>
          <p:cNvPr id="4" name="Freeform 7">
            <a:extLst>
              <a:ext uri="{FF2B5EF4-FFF2-40B4-BE49-F238E27FC236}">
                <a16:creationId xmlns:a16="http://schemas.microsoft.com/office/drawing/2014/main" id="{528914BA-5E28-FBFB-5EEE-CB9C892B6886}"/>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2">
              <a:alphaModFix amt="22000"/>
              <a:extLst>
                <a:ext uri="{96DAC541-7B7A-43D3-8B79-37D633B846F1}">
                  <asvg:svgBlip xmlns:asvg="http://schemas.microsoft.com/office/drawing/2016/SVG/main" r:embed="rId3"/>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5" name="Picture 4" descr="data science course training in india hyderabad by innomatics research labs  (Ebook) - Read free for 30 days">
            <a:extLst>
              <a:ext uri="{FF2B5EF4-FFF2-40B4-BE49-F238E27FC236}">
                <a16:creationId xmlns:a16="http://schemas.microsoft.com/office/drawing/2014/main" id="{E70808F5-8AEE-6F8B-D203-B4B2C2E8903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 Innomatics Research Labs">
            <a:extLst>
              <a:ext uri="{FF2B5EF4-FFF2-40B4-BE49-F238E27FC236}">
                <a16:creationId xmlns:a16="http://schemas.microsoft.com/office/drawing/2014/main" id="{AD30C937-290E-0F19-7C91-968B463A3D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9">
            <a:extLst>
              <a:ext uri="{FF2B5EF4-FFF2-40B4-BE49-F238E27FC236}">
                <a16:creationId xmlns:a16="http://schemas.microsoft.com/office/drawing/2014/main" id="{DB9619B6-2035-C4C4-EC42-49ACE625D7D3}"/>
              </a:ext>
            </a:extLst>
          </p:cNvPr>
          <p:cNvSpPr/>
          <p:nvPr/>
        </p:nvSpPr>
        <p:spPr>
          <a:xfrm rot="220166">
            <a:off x="881804" y="7665342"/>
            <a:ext cx="3335142" cy="2198847"/>
          </a:xfrm>
          <a:custGeom>
            <a:avLst/>
            <a:gdLst/>
            <a:ahLst/>
            <a:cxnLst/>
            <a:rect l="l" t="t" r="r" b="b"/>
            <a:pathLst>
              <a:path w="2880260" h="1458132">
                <a:moveTo>
                  <a:pt x="0" y="0"/>
                </a:moveTo>
                <a:lnTo>
                  <a:pt x="2880260" y="0"/>
                </a:lnTo>
                <a:lnTo>
                  <a:pt x="2880260" y="1458132"/>
                </a:lnTo>
                <a:lnTo>
                  <a:pt x="0" y="1458132"/>
                </a:lnTo>
                <a:lnTo>
                  <a:pt x="0" y="0"/>
                </a:lnTo>
                <a:close/>
              </a:path>
            </a:pathLst>
          </a:custGeom>
          <a:blipFill>
            <a:blip r:embed="rId6"/>
            <a:stretch>
              <a:fillRect/>
            </a:stretch>
          </a:blipFill>
        </p:spPr>
        <p:txBody>
          <a:bodyPr/>
          <a:lstStyle/>
          <a:p>
            <a:endParaRPr lang="en-US"/>
          </a:p>
        </p:txBody>
      </p:sp>
      <p:sp>
        <p:nvSpPr>
          <p:cNvPr id="8" name="Freeform 5">
            <a:extLst>
              <a:ext uri="{FF2B5EF4-FFF2-40B4-BE49-F238E27FC236}">
                <a16:creationId xmlns:a16="http://schemas.microsoft.com/office/drawing/2014/main" id="{38CEAE6B-E28D-3971-8528-8DCDD95C737D}"/>
              </a:ext>
            </a:extLst>
          </p:cNvPr>
          <p:cNvSpPr/>
          <p:nvPr/>
        </p:nvSpPr>
        <p:spPr>
          <a:xfrm rot="1915994" flipH="1">
            <a:off x="4217399" y="6912115"/>
            <a:ext cx="1607860" cy="3393900"/>
          </a:xfrm>
          <a:custGeom>
            <a:avLst/>
            <a:gdLst/>
            <a:ahLst/>
            <a:cxnLst/>
            <a:rect l="l" t="t" r="r" b="b"/>
            <a:pathLst>
              <a:path w="1607860" h="3393900">
                <a:moveTo>
                  <a:pt x="1607861" y="0"/>
                </a:moveTo>
                <a:lnTo>
                  <a:pt x="0" y="0"/>
                </a:lnTo>
                <a:lnTo>
                  <a:pt x="0" y="3393900"/>
                </a:lnTo>
                <a:lnTo>
                  <a:pt x="1607861" y="3393900"/>
                </a:lnTo>
                <a:lnTo>
                  <a:pt x="1607861" y="0"/>
                </a:lnTo>
                <a:close/>
              </a:path>
            </a:pathLst>
          </a:custGeom>
          <a:blipFill>
            <a:blip r:embed="rId7"/>
            <a:stretch>
              <a:fillRect/>
            </a:stretch>
          </a:blipFill>
        </p:spPr>
        <p:txBody>
          <a:bodyPr/>
          <a:lstStyle/>
          <a:p>
            <a:endParaRPr lang="en-IN" dirty="0"/>
          </a:p>
        </p:txBody>
      </p:sp>
    </p:spTree>
    <p:extLst>
      <p:ext uri="{BB962C8B-B14F-4D97-AF65-F5344CB8AC3E}">
        <p14:creationId xmlns:p14="http://schemas.microsoft.com/office/powerpoint/2010/main" val="3822024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A496B-AC2F-8F8C-7B56-656AE14D16BD}"/>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2AB19664-8B00-98D7-3F7B-0500DE2D1DC2}"/>
              </a:ext>
            </a:extLst>
          </p:cNvPr>
          <p:cNvSpPr/>
          <p:nvPr/>
        </p:nvSpPr>
        <p:spPr>
          <a:xfrm rot="5400000" flipH="1">
            <a:off x="461755" y="-818258"/>
            <a:ext cx="2345530" cy="3466596"/>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1919C2CE-07E0-88E4-107A-43FA753A7190}"/>
              </a:ext>
            </a:extLst>
          </p:cNvPr>
          <p:cNvSpPr/>
          <p:nvPr/>
        </p:nvSpPr>
        <p:spPr>
          <a:xfrm>
            <a:off x="-321428" y="8562668"/>
            <a:ext cx="2525548" cy="1767012"/>
          </a:xfrm>
          <a:custGeom>
            <a:avLst/>
            <a:gdLst/>
            <a:ahLst/>
            <a:cxnLst/>
            <a:rect l="l" t="t" r="r" b="b"/>
            <a:pathLst>
              <a:path w="4886207" h="3499746">
                <a:moveTo>
                  <a:pt x="0" y="0"/>
                </a:moveTo>
                <a:lnTo>
                  <a:pt x="4886207" y="0"/>
                </a:lnTo>
                <a:lnTo>
                  <a:pt x="4886207" y="3499745"/>
                </a:lnTo>
                <a:lnTo>
                  <a:pt x="0" y="3499745"/>
                </a:lnTo>
                <a:lnTo>
                  <a:pt x="0" y="0"/>
                </a:lnTo>
                <a:close/>
              </a:path>
            </a:pathLst>
          </a:custGeom>
          <a:blipFill>
            <a:blip r:embed="rId4"/>
            <a:stretch>
              <a:fillRect/>
            </a:stretch>
          </a:blipFill>
        </p:spPr>
        <p:txBody>
          <a:bodyPr/>
          <a:lstStyle/>
          <a:p>
            <a:endParaRPr lang="en-US"/>
          </a:p>
        </p:txBody>
      </p:sp>
      <p:sp>
        <p:nvSpPr>
          <p:cNvPr id="22" name="Freeform 22">
            <a:extLst>
              <a:ext uri="{FF2B5EF4-FFF2-40B4-BE49-F238E27FC236}">
                <a16:creationId xmlns:a16="http://schemas.microsoft.com/office/drawing/2014/main" id="{A6A26E17-95FC-BFBB-B03F-11F77BB6557C}"/>
              </a:ext>
            </a:extLst>
          </p:cNvPr>
          <p:cNvSpPr/>
          <p:nvPr/>
        </p:nvSpPr>
        <p:spPr>
          <a:xfrm rot="7815397">
            <a:off x="534130" y="-236504"/>
            <a:ext cx="814432" cy="2016887"/>
          </a:xfrm>
          <a:custGeom>
            <a:avLst/>
            <a:gdLst/>
            <a:ahLst/>
            <a:cxnLst/>
            <a:rect l="l" t="t" r="r" b="b"/>
            <a:pathLst>
              <a:path w="924893" h="3718164">
                <a:moveTo>
                  <a:pt x="0" y="0"/>
                </a:moveTo>
                <a:lnTo>
                  <a:pt x="924894" y="0"/>
                </a:lnTo>
                <a:lnTo>
                  <a:pt x="924894" y="3718164"/>
                </a:lnTo>
                <a:lnTo>
                  <a:pt x="0" y="3718164"/>
                </a:lnTo>
                <a:lnTo>
                  <a:pt x="0" y="0"/>
                </a:lnTo>
                <a:close/>
              </a:path>
            </a:pathLst>
          </a:custGeom>
          <a:blipFill>
            <a:blip r:embed="rId5"/>
            <a:stretch>
              <a:fillRect/>
            </a:stretch>
          </a:blipFill>
        </p:spPr>
        <p:txBody>
          <a:bodyPr/>
          <a:lstStyle/>
          <a:p>
            <a:endParaRPr lang="en-US"/>
          </a:p>
        </p:txBody>
      </p:sp>
      <p:pic>
        <p:nvPicPr>
          <p:cNvPr id="9" name="Picture 8" descr="A screenshot of a computer&#10;&#10;AI-generated content may be incorrect.">
            <a:extLst>
              <a:ext uri="{FF2B5EF4-FFF2-40B4-BE49-F238E27FC236}">
                <a16:creationId xmlns:a16="http://schemas.microsoft.com/office/drawing/2014/main" id="{8F097C52-0F63-F922-9A04-B02A0664E36F}"/>
              </a:ext>
            </a:extLst>
          </p:cNvPr>
          <p:cNvPicPr>
            <a:picLocks noChangeAspect="1"/>
          </p:cNvPicPr>
          <p:nvPr/>
        </p:nvPicPr>
        <p:blipFill>
          <a:blip r:embed="rId6"/>
          <a:stretch>
            <a:fillRect/>
          </a:stretch>
        </p:blipFill>
        <p:spPr>
          <a:xfrm>
            <a:off x="2362200" y="2449104"/>
            <a:ext cx="5353797" cy="1708798"/>
          </a:xfrm>
          <a:prstGeom prst="rect">
            <a:avLst/>
          </a:prstGeom>
        </p:spPr>
      </p:pic>
      <p:sp>
        <p:nvSpPr>
          <p:cNvPr id="11" name="TextBox 10">
            <a:extLst>
              <a:ext uri="{FF2B5EF4-FFF2-40B4-BE49-F238E27FC236}">
                <a16:creationId xmlns:a16="http://schemas.microsoft.com/office/drawing/2014/main" id="{0612415E-CA21-1A78-C042-21FB1245EF83}"/>
              </a:ext>
            </a:extLst>
          </p:cNvPr>
          <p:cNvSpPr txBox="1"/>
          <p:nvPr/>
        </p:nvSpPr>
        <p:spPr>
          <a:xfrm>
            <a:off x="2641014" y="1747732"/>
            <a:ext cx="3667499" cy="523220"/>
          </a:xfrm>
          <a:prstGeom prst="rect">
            <a:avLst/>
          </a:prstGeom>
          <a:noFill/>
        </p:spPr>
        <p:txBody>
          <a:bodyPr wrap="square" rtlCol="0">
            <a:spAutoFit/>
          </a:bodyPr>
          <a:lstStyle/>
          <a:p>
            <a:r>
              <a:rPr lang="en-IN" sz="2800" b="1" dirty="0" err="1"/>
              <a:t>Resturants</a:t>
            </a:r>
            <a:endParaRPr lang="en-IN" sz="2800" b="1" dirty="0"/>
          </a:p>
        </p:txBody>
      </p:sp>
      <p:pic>
        <p:nvPicPr>
          <p:cNvPr id="13" name="Picture 12">
            <a:extLst>
              <a:ext uri="{FF2B5EF4-FFF2-40B4-BE49-F238E27FC236}">
                <a16:creationId xmlns:a16="http://schemas.microsoft.com/office/drawing/2014/main" id="{B9F26AA0-2688-B30D-A865-3653185D9E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0510" y="4854263"/>
            <a:ext cx="13125127" cy="2041906"/>
          </a:xfrm>
          <a:prstGeom prst="rect">
            <a:avLst/>
          </a:prstGeom>
        </p:spPr>
      </p:pic>
      <p:sp>
        <p:nvSpPr>
          <p:cNvPr id="14" name="TextBox 13">
            <a:extLst>
              <a:ext uri="{FF2B5EF4-FFF2-40B4-BE49-F238E27FC236}">
                <a16:creationId xmlns:a16="http://schemas.microsoft.com/office/drawing/2014/main" id="{5BBBD167-4AC3-4AA0-41EA-84D21BCE000C}"/>
              </a:ext>
            </a:extLst>
          </p:cNvPr>
          <p:cNvSpPr txBox="1"/>
          <p:nvPr/>
        </p:nvSpPr>
        <p:spPr>
          <a:xfrm>
            <a:off x="2674983" y="4215615"/>
            <a:ext cx="3667499" cy="523220"/>
          </a:xfrm>
          <a:prstGeom prst="rect">
            <a:avLst/>
          </a:prstGeom>
          <a:noFill/>
        </p:spPr>
        <p:txBody>
          <a:bodyPr wrap="square" rtlCol="0">
            <a:spAutoFit/>
          </a:bodyPr>
          <a:lstStyle/>
          <a:p>
            <a:r>
              <a:rPr lang="en-IN" sz="2800" b="1" dirty="0"/>
              <a:t>Consumers</a:t>
            </a:r>
          </a:p>
        </p:txBody>
      </p:sp>
      <p:pic>
        <p:nvPicPr>
          <p:cNvPr id="16" name="Picture 15">
            <a:extLst>
              <a:ext uri="{FF2B5EF4-FFF2-40B4-BE49-F238E27FC236}">
                <a16:creationId xmlns:a16="http://schemas.microsoft.com/office/drawing/2014/main" id="{D8D3B0D2-BBF7-21FB-77BC-F8F609A83D4A}"/>
              </a:ext>
            </a:extLst>
          </p:cNvPr>
          <p:cNvPicPr>
            <a:picLocks noChangeAspect="1"/>
          </p:cNvPicPr>
          <p:nvPr/>
        </p:nvPicPr>
        <p:blipFill>
          <a:blip r:embed="rId8"/>
          <a:stretch>
            <a:fillRect/>
          </a:stretch>
        </p:blipFill>
        <p:spPr>
          <a:xfrm>
            <a:off x="2513643" y="7500004"/>
            <a:ext cx="13260714" cy="2523393"/>
          </a:xfrm>
          <a:prstGeom prst="rect">
            <a:avLst/>
          </a:prstGeom>
        </p:spPr>
      </p:pic>
      <p:sp>
        <p:nvSpPr>
          <p:cNvPr id="19" name="TextBox 18">
            <a:extLst>
              <a:ext uri="{FF2B5EF4-FFF2-40B4-BE49-F238E27FC236}">
                <a16:creationId xmlns:a16="http://schemas.microsoft.com/office/drawing/2014/main" id="{E30E21B2-B98A-EB40-0B8A-665126505190}"/>
              </a:ext>
            </a:extLst>
          </p:cNvPr>
          <p:cNvSpPr txBox="1"/>
          <p:nvPr/>
        </p:nvSpPr>
        <p:spPr>
          <a:xfrm>
            <a:off x="2674983" y="6960061"/>
            <a:ext cx="3667499" cy="523220"/>
          </a:xfrm>
          <a:prstGeom prst="rect">
            <a:avLst/>
          </a:prstGeom>
          <a:noFill/>
        </p:spPr>
        <p:txBody>
          <a:bodyPr wrap="square" rtlCol="0">
            <a:spAutoFit/>
          </a:bodyPr>
          <a:lstStyle/>
          <a:p>
            <a:r>
              <a:rPr lang="en-IN" sz="2800" b="1" dirty="0"/>
              <a:t>Ratings</a:t>
            </a:r>
          </a:p>
        </p:txBody>
      </p:sp>
      <p:pic>
        <p:nvPicPr>
          <p:cNvPr id="20" name="Picture 19" descr="A screenshot of a computer&#10;&#10;AI-generated content may be incorrect.">
            <a:extLst>
              <a:ext uri="{FF2B5EF4-FFF2-40B4-BE49-F238E27FC236}">
                <a16:creationId xmlns:a16="http://schemas.microsoft.com/office/drawing/2014/main" id="{745F0081-EC53-82B5-6909-895AF36BC23B}"/>
              </a:ext>
            </a:extLst>
          </p:cNvPr>
          <p:cNvPicPr>
            <a:picLocks noChangeAspect="1"/>
          </p:cNvPicPr>
          <p:nvPr/>
        </p:nvPicPr>
        <p:blipFill>
          <a:blip r:embed="rId9"/>
          <a:stretch>
            <a:fillRect/>
          </a:stretch>
        </p:blipFill>
        <p:spPr>
          <a:xfrm>
            <a:off x="8390821" y="2434163"/>
            <a:ext cx="3466597" cy="2064081"/>
          </a:xfrm>
          <a:prstGeom prst="rect">
            <a:avLst/>
          </a:prstGeom>
        </p:spPr>
      </p:pic>
      <p:pic>
        <p:nvPicPr>
          <p:cNvPr id="21" name="Picture 20">
            <a:extLst>
              <a:ext uri="{FF2B5EF4-FFF2-40B4-BE49-F238E27FC236}">
                <a16:creationId xmlns:a16="http://schemas.microsoft.com/office/drawing/2014/main" id="{197D45EE-6D0A-E5CF-DEF4-B63B444937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27541" y="2205621"/>
            <a:ext cx="3168097" cy="2195764"/>
          </a:xfrm>
          <a:prstGeom prst="rect">
            <a:avLst/>
          </a:prstGeom>
        </p:spPr>
      </p:pic>
      <p:sp>
        <p:nvSpPr>
          <p:cNvPr id="23" name="TextBox 22">
            <a:extLst>
              <a:ext uri="{FF2B5EF4-FFF2-40B4-BE49-F238E27FC236}">
                <a16:creationId xmlns:a16="http://schemas.microsoft.com/office/drawing/2014/main" id="{15562299-BBEA-A831-3527-4D8C36EA8390}"/>
              </a:ext>
            </a:extLst>
          </p:cNvPr>
          <p:cNvSpPr txBox="1"/>
          <p:nvPr/>
        </p:nvSpPr>
        <p:spPr>
          <a:xfrm>
            <a:off x="8526206" y="1716056"/>
            <a:ext cx="3667499" cy="523220"/>
          </a:xfrm>
          <a:prstGeom prst="rect">
            <a:avLst/>
          </a:prstGeom>
          <a:noFill/>
        </p:spPr>
        <p:txBody>
          <a:bodyPr wrap="square" rtlCol="0">
            <a:spAutoFit/>
          </a:bodyPr>
          <a:lstStyle/>
          <a:p>
            <a:r>
              <a:rPr lang="en-IN" sz="2800" b="1" dirty="0" err="1"/>
              <a:t>Restaurant_cuisines</a:t>
            </a:r>
            <a:endParaRPr lang="en-IN" sz="2800" b="1" dirty="0"/>
          </a:p>
        </p:txBody>
      </p:sp>
      <p:sp>
        <p:nvSpPr>
          <p:cNvPr id="24" name="TextBox 23">
            <a:extLst>
              <a:ext uri="{FF2B5EF4-FFF2-40B4-BE49-F238E27FC236}">
                <a16:creationId xmlns:a16="http://schemas.microsoft.com/office/drawing/2014/main" id="{FF5FF3A1-45ED-2BAF-F402-1A4198E9068C}"/>
              </a:ext>
            </a:extLst>
          </p:cNvPr>
          <p:cNvSpPr txBox="1"/>
          <p:nvPr/>
        </p:nvSpPr>
        <p:spPr>
          <a:xfrm>
            <a:off x="12859537" y="1542035"/>
            <a:ext cx="3667499" cy="523220"/>
          </a:xfrm>
          <a:prstGeom prst="rect">
            <a:avLst/>
          </a:prstGeom>
          <a:noFill/>
        </p:spPr>
        <p:txBody>
          <a:bodyPr wrap="square" rtlCol="0">
            <a:spAutoFit/>
          </a:bodyPr>
          <a:lstStyle/>
          <a:p>
            <a:r>
              <a:rPr lang="en-IN" sz="2800" b="1" dirty="0" err="1"/>
              <a:t>Consumer_Preferences</a:t>
            </a:r>
            <a:endParaRPr lang="en-IN" sz="2800" b="1" dirty="0"/>
          </a:p>
        </p:txBody>
      </p:sp>
      <p:sp>
        <p:nvSpPr>
          <p:cNvPr id="2" name="TextBox 1">
            <a:extLst>
              <a:ext uri="{FF2B5EF4-FFF2-40B4-BE49-F238E27FC236}">
                <a16:creationId xmlns:a16="http://schemas.microsoft.com/office/drawing/2014/main" id="{CB6DDF59-D0C5-BF9F-A028-70CCB56E0473}"/>
              </a:ext>
            </a:extLst>
          </p:cNvPr>
          <p:cNvSpPr txBox="1"/>
          <p:nvPr/>
        </p:nvSpPr>
        <p:spPr>
          <a:xfrm>
            <a:off x="7600407" y="244076"/>
            <a:ext cx="1851597" cy="769441"/>
          </a:xfrm>
          <a:prstGeom prst="rect">
            <a:avLst/>
          </a:prstGeom>
          <a:noFill/>
        </p:spPr>
        <p:txBody>
          <a:bodyPr wrap="none" rtlCol="0">
            <a:spAutoFit/>
          </a:bodyPr>
          <a:lstStyle/>
          <a:p>
            <a:r>
              <a:rPr lang="en-US" sz="4400" b="1" dirty="0">
                <a:latin typeface="+mj-lt"/>
              </a:rPr>
              <a:t>TABLES</a:t>
            </a:r>
            <a:endParaRPr lang="en-IN" sz="4400" b="1" dirty="0">
              <a:latin typeface="+mj-lt"/>
            </a:endParaRPr>
          </a:p>
        </p:txBody>
      </p:sp>
      <p:sp>
        <p:nvSpPr>
          <p:cNvPr id="3" name="Freeform 7">
            <a:extLst>
              <a:ext uri="{FF2B5EF4-FFF2-40B4-BE49-F238E27FC236}">
                <a16:creationId xmlns:a16="http://schemas.microsoft.com/office/drawing/2014/main" id="{4536BDE7-6B86-F378-EBE5-4278D98BF38F}"/>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11">
              <a:alphaModFix amt="22000"/>
              <a:extLst>
                <a:ext uri="{96DAC541-7B7A-43D3-8B79-37D633B846F1}">
                  <asvg:svgBlip xmlns:asvg="http://schemas.microsoft.com/office/drawing/2016/SVG/main" r:embed="rId12"/>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6" name="Picture 5" descr="data science course training in india hyderabad by innomatics research labs  (Ebook) - Read free for 30 days">
            <a:extLst>
              <a:ext uri="{FF2B5EF4-FFF2-40B4-BE49-F238E27FC236}">
                <a16:creationId xmlns:a16="http://schemas.microsoft.com/office/drawing/2014/main" id="{DF3FAD34-883B-3927-E601-5E3061B5C33D}"/>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ome - Innomatics Research Labs">
            <a:extLst>
              <a:ext uri="{FF2B5EF4-FFF2-40B4-BE49-F238E27FC236}">
                <a16:creationId xmlns:a16="http://schemas.microsoft.com/office/drawing/2014/main" id="{43760375-24B5-701C-B31E-6AA97DDA44B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292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1D10-45C5-5165-16DD-95A9314D465D}"/>
              </a:ext>
            </a:extLst>
          </p:cNvPr>
          <p:cNvSpPr>
            <a:spLocks noGrp="1"/>
          </p:cNvSpPr>
          <p:nvPr>
            <p:ph type="title"/>
          </p:nvPr>
        </p:nvSpPr>
        <p:spPr>
          <a:xfrm>
            <a:off x="457200" y="274638"/>
            <a:ext cx="17373600" cy="1143000"/>
          </a:xfrm>
        </p:spPr>
        <p:txBody>
          <a:bodyPr>
            <a:normAutofit/>
          </a:bodyPr>
          <a:lstStyle/>
          <a:p>
            <a:r>
              <a:rPr lang="en-US" b="1" dirty="0"/>
              <a:t>ER DIAGRAMS</a:t>
            </a:r>
          </a:p>
        </p:txBody>
      </p:sp>
      <p:pic>
        <p:nvPicPr>
          <p:cNvPr id="5" name="Content Placeholder 4" descr="A screenshot of a computer&#10;&#10;AI-generated content may be incorrect.">
            <a:extLst>
              <a:ext uri="{FF2B5EF4-FFF2-40B4-BE49-F238E27FC236}">
                <a16:creationId xmlns:a16="http://schemas.microsoft.com/office/drawing/2014/main" id="{4ACBE5A7-EAEA-FBBE-3B40-98FE69B04201}"/>
              </a:ext>
            </a:extLst>
          </p:cNvPr>
          <p:cNvPicPr>
            <a:picLocks noGrp="1" noChangeAspect="1"/>
          </p:cNvPicPr>
          <p:nvPr>
            <p:ph idx="1"/>
          </p:nvPr>
        </p:nvPicPr>
        <p:blipFill>
          <a:blip r:embed="rId2"/>
          <a:stretch>
            <a:fillRect/>
          </a:stretch>
        </p:blipFill>
        <p:spPr>
          <a:xfrm>
            <a:off x="2590800" y="2257269"/>
            <a:ext cx="10812384" cy="6849431"/>
          </a:xfrm>
          <a:prstGeom prst="rect">
            <a:avLst/>
          </a:prstGeom>
        </p:spPr>
      </p:pic>
      <p:sp>
        <p:nvSpPr>
          <p:cNvPr id="4" name="Freeform 7">
            <a:extLst>
              <a:ext uri="{FF2B5EF4-FFF2-40B4-BE49-F238E27FC236}">
                <a16:creationId xmlns:a16="http://schemas.microsoft.com/office/drawing/2014/main" id="{90D4F0A3-0C2F-E9C0-A7C2-9C935CDCC12A}"/>
              </a:ext>
            </a:extLst>
          </p:cNvPr>
          <p:cNvSpPr/>
          <p:nvPr/>
        </p:nvSpPr>
        <p:spPr>
          <a:xfrm>
            <a:off x="15807128" y="5354588"/>
            <a:ext cx="2057400" cy="4114800"/>
          </a:xfrm>
          <a:custGeom>
            <a:avLst/>
            <a:gdLst/>
            <a:ahLst/>
            <a:cxnLst/>
            <a:rect l="l" t="t" r="r" b="b"/>
            <a:pathLst>
              <a:path w="2057400" h="4114800">
                <a:moveTo>
                  <a:pt x="0" y="0"/>
                </a:moveTo>
                <a:lnTo>
                  <a:pt x="2057400" y="0"/>
                </a:lnTo>
                <a:lnTo>
                  <a:pt x="20574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6">
            <a:extLst>
              <a:ext uri="{FF2B5EF4-FFF2-40B4-BE49-F238E27FC236}">
                <a16:creationId xmlns:a16="http://schemas.microsoft.com/office/drawing/2014/main" id="{7D096992-615C-89F0-03CF-816C59D4FA92}"/>
              </a:ext>
            </a:extLst>
          </p:cNvPr>
          <p:cNvSpPr/>
          <p:nvPr/>
        </p:nvSpPr>
        <p:spPr>
          <a:xfrm>
            <a:off x="762000" y="484188"/>
            <a:ext cx="3047999" cy="1866900"/>
          </a:xfrm>
          <a:custGeom>
            <a:avLst/>
            <a:gdLst/>
            <a:ahLst/>
            <a:cxnLst/>
            <a:rect l="l" t="t" r="r" b="b"/>
            <a:pathLst>
              <a:path w="5442699" h="3631765">
                <a:moveTo>
                  <a:pt x="0" y="0"/>
                </a:moveTo>
                <a:lnTo>
                  <a:pt x="5442699" y="0"/>
                </a:lnTo>
                <a:lnTo>
                  <a:pt x="5442699" y="3631765"/>
                </a:lnTo>
                <a:lnTo>
                  <a:pt x="0" y="36317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7">
            <a:extLst>
              <a:ext uri="{FF2B5EF4-FFF2-40B4-BE49-F238E27FC236}">
                <a16:creationId xmlns:a16="http://schemas.microsoft.com/office/drawing/2014/main" id="{78163046-4D51-401D-E656-5C6782A94974}"/>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7">
              <a:alphaModFix amt="22000"/>
              <a:extLst>
                <a:ext uri="{96DAC541-7B7A-43D3-8B79-37D633B846F1}">
                  <asvg:svgBlip xmlns:asvg="http://schemas.microsoft.com/office/drawing/2016/SVG/main" r:embed="rId8"/>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9" name="Picture 8" descr="data science course training in india hyderabad by innomatics research labs  (Ebook) - Read free for 30 days">
            <a:extLst>
              <a:ext uri="{FF2B5EF4-FFF2-40B4-BE49-F238E27FC236}">
                <a16:creationId xmlns:a16="http://schemas.microsoft.com/office/drawing/2014/main" id="{B3E74766-BBBC-1900-59F0-381920D6DC35}"/>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me - Innomatics Research Labs">
            <a:extLst>
              <a:ext uri="{FF2B5EF4-FFF2-40B4-BE49-F238E27FC236}">
                <a16:creationId xmlns:a16="http://schemas.microsoft.com/office/drawing/2014/main" id="{6BAEBE0A-02C8-B229-DECF-57BA1A95C2E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984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5400000" flipH="1">
            <a:off x="461755" y="-818258"/>
            <a:ext cx="2345530" cy="3466596"/>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5392400" y="7471913"/>
            <a:ext cx="3194441" cy="1997355"/>
          </a:xfrm>
          <a:custGeom>
            <a:avLst/>
            <a:gdLst/>
            <a:ahLst/>
            <a:cxnLst/>
            <a:rect l="l" t="t" r="r" b="b"/>
            <a:pathLst>
              <a:path w="6784024" h="3544653">
                <a:moveTo>
                  <a:pt x="0" y="0"/>
                </a:moveTo>
                <a:lnTo>
                  <a:pt x="6784024" y="0"/>
                </a:lnTo>
                <a:lnTo>
                  <a:pt x="6784024" y="3544652"/>
                </a:lnTo>
                <a:lnTo>
                  <a:pt x="0" y="3544652"/>
                </a:lnTo>
                <a:lnTo>
                  <a:pt x="0" y="0"/>
                </a:lnTo>
                <a:close/>
              </a:path>
            </a:pathLst>
          </a:custGeom>
          <a:blipFill>
            <a:blip r:embed="rId4"/>
            <a:stretch>
              <a:fillRect/>
            </a:stretch>
          </a:blipFill>
        </p:spPr>
        <p:txBody>
          <a:bodyPr/>
          <a:lstStyle/>
          <a:p>
            <a:endParaRPr lang="en-US"/>
          </a:p>
        </p:txBody>
      </p:sp>
      <p:sp>
        <p:nvSpPr>
          <p:cNvPr id="8" name="Freeform 8"/>
          <p:cNvSpPr/>
          <p:nvPr/>
        </p:nvSpPr>
        <p:spPr>
          <a:xfrm flipH="1">
            <a:off x="16673884" y="8559985"/>
            <a:ext cx="1614116" cy="1752600"/>
          </a:xfrm>
          <a:custGeom>
            <a:avLst/>
            <a:gdLst/>
            <a:ahLst/>
            <a:cxnLst/>
            <a:rect l="l" t="t" r="r" b="b"/>
            <a:pathLst>
              <a:path w="2323570" h="3921636">
                <a:moveTo>
                  <a:pt x="2323569" y="0"/>
                </a:moveTo>
                <a:lnTo>
                  <a:pt x="0" y="0"/>
                </a:lnTo>
                <a:lnTo>
                  <a:pt x="0" y="3921636"/>
                </a:lnTo>
                <a:lnTo>
                  <a:pt x="2323569" y="3921636"/>
                </a:lnTo>
                <a:lnTo>
                  <a:pt x="2323569" y="0"/>
                </a:lnTo>
                <a:close/>
              </a:path>
            </a:pathLst>
          </a:custGeom>
          <a:blipFill>
            <a:blip r:embed="rId5"/>
            <a:stretch>
              <a:fillRect/>
            </a:stretch>
          </a:blipFill>
        </p:spPr>
        <p:txBody>
          <a:bodyPr/>
          <a:lstStyle/>
          <a:p>
            <a:endParaRPr lang="en-US"/>
          </a:p>
        </p:txBody>
      </p:sp>
      <p:sp>
        <p:nvSpPr>
          <p:cNvPr id="22" name="Freeform 22"/>
          <p:cNvSpPr/>
          <p:nvPr/>
        </p:nvSpPr>
        <p:spPr>
          <a:xfrm rot="7815397">
            <a:off x="534130" y="-236504"/>
            <a:ext cx="814432" cy="2016887"/>
          </a:xfrm>
          <a:custGeom>
            <a:avLst/>
            <a:gdLst/>
            <a:ahLst/>
            <a:cxnLst/>
            <a:rect l="l" t="t" r="r" b="b"/>
            <a:pathLst>
              <a:path w="924893" h="3718164">
                <a:moveTo>
                  <a:pt x="0" y="0"/>
                </a:moveTo>
                <a:lnTo>
                  <a:pt x="924894" y="0"/>
                </a:lnTo>
                <a:lnTo>
                  <a:pt x="924894" y="3718164"/>
                </a:lnTo>
                <a:lnTo>
                  <a:pt x="0" y="3718164"/>
                </a:lnTo>
                <a:lnTo>
                  <a:pt x="0" y="0"/>
                </a:lnTo>
                <a:close/>
              </a:path>
            </a:pathLst>
          </a:custGeom>
          <a:blipFill>
            <a:blip r:embed="rId6"/>
            <a:stretch>
              <a:fillRect/>
            </a:stretch>
          </a:blipFill>
        </p:spPr>
        <p:txBody>
          <a:bodyPr/>
          <a:lstStyle/>
          <a:p>
            <a:endParaRPr lang="en-US"/>
          </a:p>
        </p:txBody>
      </p:sp>
      <p:sp>
        <p:nvSpPr>
          <p:cNvPr id="47" name="TextBox 46">
            <a:extLst>
              <a:ext uri="{FF2B5EF4-FFF2-40B4-BE49-F238E27FC236}">
                <a16:creationId xmlns:a16="http://schemas.microsoft.com/office/drawing/2014/main" id="{CCF0476A-90CF-18F0-84C2-4040D161EDF6}"/>
              </a:ext>
            </a:extLst>
          </p:cNvPr>
          <p:cNvSpPr txBox="1"/>
          <p:nvPr/>
        </p:nvSpPr>
        <p:spPr>
          <a:xfrm>
            <a:off x="1634520" y="417996"/>
            <a:ext cx="17907000" cy="707886"/>
          </a:xfrm>
          <a:prstGeom prst="rect">
            <a:avLst/>
          </a:prstGeom>
          <a:noFill/>
        </p:spPr>
        <p:txBody>
          <a:bodyPr wrap="square" rtlCol="0">
            <a:spAutoFit/>
          </a:bodyPr>
          <a:lstStyle/>
          <a:p>
            <a:r>
              <a:rPr lang="en-IN"/>
              <a:t>          </a:t>
            </a:r>
            <a:r>
              <a:rPr lang="en-IN" sz="4000"/>
              <a:t>       </a:t>
            </a:r>
            <a:r>
              <a:rPr lang="en-IN" sz="4000" b="1"/>
              <a:t>Using WHERE clause to fliter data based on specific criteria</a:t>
            </a:r>
            <a:endParaRPr lang="en-IN" sz="4000" b="1" dirty="0"/>
          </a:p>
        </p:txBody>
      </p:sp>
      <p:sp>
        <p:nvSpPr>
          <p:cNvPr id="50" name="TextBox 49">
            <a:extLst>
              <a:ext uri="{FF2B5EF4-FFF2-40B4-BE49-F238E27FC236}">
                <a16:creationId xmlns:a16="http://schemas.microsoft.com/office/drawing/2014/main" id="{81D0A335-77F6-C32B-4EBF-CCE81E196CF5}"/>
              </a:ext>
            </a:extLst>
          </p:cNvPr>
          <p:cNvSpPr txBox="1"/>
          <p:nvPr/>
        </p:nvSpPr>
        <p:spPr>
          <a:xfrm>
            <a:off x="457200" y="2626855"/>
            <a:ext cx="12698454" cy="523220"/>
          </a:xfrm>
          <a:prstGeom prst="rect">
            <a:avLst/>
          </a:prstGeom>
          <a:noFill/>
        </p:spPr>
        <p:txBody>
          <a:bodyPr wrap="square">
            <a:spAutoFit/>
          </a:bodyPr>
          <a:lstStyle/>
          <a:p>
            <a:r>
              <a:rPr lang="en-US" sz="2800" b="1" i="0" u="none" strike="noStrike" dirty="0">
                <a:solidFill>
                  <a:srgbClr val="1A1C1E"/>
                </a:solidFill>
                <a:effectLst/>
                <a:latin typeface="Arial" panose="020B0604020202020204" pitchFamily="34" charset="0"/>
              </a:rPr>
              <a:t>1.List all details of consumers who live in the city of 'Cuernavaca'.</a:t>
            </a:r>
            <a:endParaRPr lang="en-IN" sz="2800" b="1" dirty="0"/>
          </a:p>
        </p:txBody>
      </p:sp>
      <p:pic>
        <p:nvPicPr>
          <p:cNvPr id="54" name="Picture 53">
            <a:extLst>
              <a:ext uri="{FF2B5EF4-FFF2-40B4-BE49-F238E27FC236}">
                <a16:creationId xmlns:a16="http://schemas.microsoft.com/office/drawing/2014/main" id="{D0652A0B-C5D2-ABAE-78ED-DBFE0E8137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5184058"/>
            <a:ext cx="14863656" cy="4379002"/>
          </a:xfrm>
          <a:prstGeom prst="rect">
            <a:avLst/>
          </a:prstGeom>
        </p:spPr>
      </p:pic>
      <p:pic>
        <p:nvPicPr>
          <p:cNvPr id="58" name="Picture 57">
            <a:extLst>
              <a:ext uri="{FF2B5EF4-FFF2-40B4-BE49-F238E27FC236}">
                <a16:creationId xmlns:a16="http://schemas.microsoft.com/office/drawing/2014/main" id="{54E740DE-C321-1C7E-AAEF-C2FD2AE02F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3411090"/>
            <a:ext cx="5122624" cy="1355989"/>
          </a:xfrm>
          <a:prstGeom prst="rect">
            <a:avLst/>
          </a:prstGeom>
        </p:spPr>
      </p:pic>
      <p:sp>
        <p:nvSpPr>
          <p:cNvPr id="2" name="Freeform 7">
            <a:extLst>
              <a:ext uri="{FF2B5EF4-FFF2-40B4-BE49-F238E27FC236}">
                <a16:creationId xmlns:a16="http://schemas.microsoft.com/office/drawing/2014/main" id="{C281A677-1F75-3414-ED20-D583EB859594}"/>
              </a:ext>
            </a:extLst>
          </p:cNvPr>
          <p:cNvSpPr/>
          <p:nvPr/>
        </p:nvSpPr>
        <p:spPr>
          <a:xfrm>
            <a:off x="16500396" y="-22860"/>
            <a:ext cx="1787604" cy="19812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9">
              <a:alphaModFix amt="22000"/>
              <a:extLst>
                <a:ext uri="{96DAC541-7B7A-43D3-8B79-37D633B846F1}">
                  <asvg:svgBlip xmlns:asvg="http://schemas.microsoft.com/office/drawing/2016/SVG/main" r:embed="rId10"/>
                </a:ext>
              </a:extLst>
            </a:blip>
            <a:stretch>
              <a:fillRect/>
            </a:stretch>
          </a:blipFill>
          <a:effectLst>
            <a:outerShdw blurRad="50800" dist="50800" dir="5400000" algn="ctr" rotWithShape="0">
              <a:srgbClr val="000000">
                <a:alpha val="82000"/>
              </a:srgbClr>
            </a:outerShdw>
          </a:effectLst>
        </p:spPr>
        <p:txBody>
          <a:bodyPr/>
          <a:lstStyle/>
          <a:p>
            <a:endParaRPr lang="en-US"/>
          </a:p>
        </p:txBody>
      </p:sp>
      <p:pic>
        <p:nvPicPr>
          <p:cNvPr id="3" name="Picture 2" descr="data science course training in india hyderabad by innomatics research labs  (Ebook) - Read free for 30 days">
            <a:extLst>
              <a:ext uri="{FF2B5EF4-FFF2-40B4-BE49-F238E27FC236}">
                <a16:creationId xmlns:a16="http://schemas.microsoft.com/office/drawing/2014/main" id="{4595F42B-ABCE-7ED0-83FD-CBC0DF16888E}"/>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52193"/>
          <a:stretch>
            <a:fillRect/>
          </a:stretch>
        </p:blipFill>
        <p:spPr bwMode="auto">
          <a:xfrm>
            <a:off x="14978265" y="9563100"/>
            <a:ext cx="3044261" cy="533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me - Innomatics Research Labs">
            <a:extLst>
              <a:ext uri="{FF2B5EF4-FFF2-40B4-BE49-F238E27FC236}">
                <a16:creationId xmlns:a16="http://schemas.microsoft.com/office/drawing/2014/main" id="{732EE260-3C5D-262E-C694-09E320C2C49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071971" y="9436285"/>
            <a:ext cx="787029" cy="787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1420</TotalTime>
  <Words>1633</Words>
  <Application>Microsoft Office PowerPoint</Application>
  <PresentationFormat>Custom</PresentationFormat>
  <Paragraphs>102</Paragraphs>
  <Slides>37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Courier New</vt:lpstr>
      <vt:lpstr>Open Sauce</vt:lpstr>
      <vt:lpstr>Calibri</vt:lpstr>
      <vt:lpstr>Mistral</vt:lpstr>
      <vt:lpstr>Aptos</vt:lpstr>
      <vt:lpstr>The Seasons</vt:lpstr>
      <vt:lpstr>Arial</vt:lpstr>
      <vt:lpstr>Times New Roman</vt:lpstr>
      <vt:lpstr>Office Theme</vt:lpstr>
      <vt:lpstr>Restaurant &amp; Consumer Data Analysis </vt:lpstr>
      <vt:lpstr>ABOUT US</vt:lpstr>
      <vt:lpstr>AGENDA</vt:lpstr>
      <vt:lpstr>PowerPoint Presentation</vt:lpstr>
      <vt:lpstr>PROJECT OVERVIEW</vt:lpstr>
      <vt:lpstr>PROBLEM STATEMENT</vt:lpstr>
      <vt:lpstr>PowerPoint Presentation</vt:lpstr>
      <vt:lpstr>ER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Find consumers (Consumer_ID, Age, Occupation) who have rated at least one restaurant but have NOT rated any restaurant that serves 'Italian' cuisine.</vt:lpstr>
      <vt:lpstr>PowerPoint Presentation</vt:lpstr>
      <vt:lpstr>PowerPoint Presentation</vt:lpstr>
      <vt:lpstr>PowerPoint Presentation</vt:lpstr>
      <vt:lpstr>10. Find consumers (Consumer_ID, Age) who are 'Social Drinkers' and have rated a restaurant that has 'No' parking. </vt:lpstr>
      <vt:lpstr>PowerPoint Presentation</vt:lpstr>
      <vt:lpstr>PowerPoint Presentation</vt:lpstr>
      <vt:lpstr>PowerPoint Presentation</vt:lpstr>
      <vt:lpstr>4. Find consumers (Consumer_ID, Age) who are 'Married' and whose Food_Rating for any restaurant is equal to their Service_Rating for that same restaurant, but only consider ratings where the Overall_Rating was 2. </vt:lpstr>
      <vt:lpstr>PowerPoint Presentation</vt:lpstr>
      <vt:lpstr>Advanced SQL Concepts: Derived Tables, CTEs, Window Functions, Views, Stored Procedures </vt:lpstr>
      <vt:lpstr>PowerPoint Presentation</vt:lpstr>
      <vt:lpstr>PowerPoint Presentation</vt:lpstr>
      <vt:lpstr>4.Consider all ratings made by 'Consumer_ID' = 'U1008'. For each rating, show the Restaurant_ID, Overall_Rating, and the Overall_Rating of the next restaurant they rated (if any), ordered by Restaurant_ID (as a proxy for timing rating time isn't available). Use a derived table to filter for the consumer's ratings first. </vt:lpstr>
      <vt:lpstr>7. Create a VIEW named Highly Rated Mexican Restaurants that shows the Restaurant_ID, Name, and City of all Mexican restaurants that have an average Overall_Rating greater than 1.5. </vt:lpstr>
      <vt:lpstr>8. First, ensure the HighlyRatedMexicanRestaurants view from Q7 exists. Then, using a CTE to find consumers who prefer 'Mexican' cuisine, list those consumers (Consumer_ID) who have not rated any restaurant listed in the HighlyRatedMexicanRestaurants view. </vt:lpstr>
      <vt:lpstr>10. Identify the top 2 highest-rated (by Overall_Rating) restaurants for each cuisine type. If there are ties in rating, include all tied restaurants. Display Cuisine, Restaurant_Name, City, and Overall_Rating.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Beige Ilustrative Food Journal Presentation</dc:title>
  <dc:creator>hema divya</dc:creator>
  <cp:lastModifiedBy>hema divya</cp:lastModifiedBy>
  <cp:revision>15</cp:revision>
  <dcterms:created xsi:type="dcterms:W3CDTF">2006-08-16T00:00:00Z</dcterms:created>
  <dcterms:modified xsi:type="dcterms:W3CDTF">2025-12-27T10:45:44Z</dcterms:modified>
  <dc:identifier>DAG8Pl2nrLA</dc:identifier>
</cp:coreProperties>
</file>